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Lst>
  <p:notesMasterIdLst>
    <p:notesMasterId r:id="rId27"/>
  </p:notesMasterIdLst>
  <p:handoutMasterIdLst>
    <p:handoutMasterId r:id="rId28"/>
  </p:handoutMasterIdLst>
  <p:sldIdLst>
    <p:sldId id="1625" r:id="rId6"/>
    <p:sldId id="1569" r:id="rId7"/>
    <p:sldId id="2076138798" r:id="rId8"/>
    <p:sldId id="1627" r:id="rId9"/>
    <p:sldId id="1626" r:id="rId10"/>
    <p:sldId id="2076137617" r:id="rId11"/>
    <p:sldId id="2076138797" r:id="rId12"/>
    <p:sldId id="1684" r:id="rId13"/>
    <p:sldId id="2076137615" r:id="rId14"/>
    <p:sldId id="1790" r:id="rId15"/>
    <p:sldId id="2076137618" r:id="rId16"/>
    <p:sldId id="4187" r:id="rId17"/>
    <p:sldId id="1679" r:id="rId18"/>
    <p:sldId id="1676" r:id="rId19"/>
    <p:sldId id="2076136722" r:id="rId20"/>
    <p:sldId id="1766" r:id="rId21"/>
    <p:sldId id="1791" r:id="rId22"/>
    <p:sldId id="1794" r:id="rId23"/>
    <p:sldId id="4049" r:id="rId24"/>
    <p:sldId id="1599" r:id="rId25"/>
    <p:sldId id="2076137616"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1625"/>
            <p14:sldId id="1569"/>
            <p14:sldId id="2076138798"/>
            <p14:sldId id="1627"/>
            <p14:sldId id="1626"/>
            <p14:sldId id="2076137617"/>
            <p14:sldId id="2076138797"/>
            <p14:sldId id="1684"/>
            <p14:sldId id="2076137615"/>
            <p14:sldId id="1790"/>
            <p14:sldId id="2076137618"/>
            <p14:sldId id="4187"/>
            <p14:sldId id="1679"/>
            <p14:sldId id="1676"/>
            <p14:sldId id="2076136722"/>
            <p14:sldId id="1766"/>
            <p14:sldId id="1791"/>
            <p14:sldId id="1794"/>
            <p14:sldId id="4049"/>
            <p14:sldId id="1599"/>
            <p14:sldId id="20761376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0050"/>
    <a:srgbClr val="000000"/>
    <a:srgbClr val="FFFFFF"/>
    <a:srgbClr val="EBEBEB"/>
    <a:srgbClr val="3C3C41"/>
    <a:srgbClr val="1A1A1A"/>
    <a:srgbClr val="008272"/>
    <a:srgbClr val="008C72"/>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4EDEE0-A077-6F7F-6B66-D1E70CE42C2F}" v="8" dt="2021-07-01T20:53:01.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5328" autoAdjust="0"/>
  </p:normalViewPr>
  <p:slideViewPr>
    <p:cSldViewPr snapToGrid="0">
      <p:cViewPr varScale="1">
        <p:scale>
          <a:sx n="52" d="100"/>
          <a:sy n="52" d="100"/>
        </p:scale>
        <p:origin x="1042" y="3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k Watia" userId="S::bwatia@microsoft.com::665edc1e-1837-4a92-a2f7-51eabffaab0f" providerId="AD" clId="Web-{2DAAF468-16B3-4CCF-B098-453F451824EF}"/>
    <pc:docChg chg="sldOrd">
      <pc:chgData name="Buck Watia" userId="S::bwatia@microsoft.com::665edc1e-1837-4a92-a2f7-51eabffaab0f" providerId="AD" clId="Web-{2DAAF468-16B3-4CCF-B098-453F451824EF}" dt="2021-01-26T14:41:40.672" v="0"/>
      <pc:docMkLst>
        <pc:docMk/>
      </pc:docMkLst>
      <pc:sldChg chg="ord">
        <pc:chgData name="Buck Watia" userId="S::bwatia@microsoft.com::665edc1e-1837-4a92-a2f7-51eabffaab0f" providerId="AD" clId="Web-{2DAAF468-16B3-4CCF-B098-453F451824EF}" dt="2021-01-26T14:41:40.672" v="0"/>
        <pc:sldMkLst>
          <pc:docMk/>
          <pc:sldMk cId="327132192" sldId="1599"/>
        </pc:sldMkLst>
      </pc:sldChg>
    </pc:docChg>
  </pc:docChgLst>
  <pc:docChgLst>
    <pc:chgData name="Buck Watia" userId="S::bwatia@microsoft.com::665edc1e-1837-4a92-a2f7-51eabffaab0f" providerId="AD" clId="Web-{6435ABA9-8716-D8CC-9CB0-98C9FC338B8C}"/>
    <pc:docChg chg="addSld modSld modSection">
      <pc:chgData name="Buck Watia" userId="S::bwatia@microsoft.com::665edc1e-1837-4a92-a2f7-51eabffaab0f" providerId="AD" clId="Web-{6435ABA9-8716-D8CC-9CB0-98C9FC338B8C}" dt="2021-01-26T14:39:24.231" v="61" actId="20577"/>
      <pc:docMkLst>
        <pc:docMk/>
      </pc:docMkLst>
      <pc:sldChg chg="modSp">
        <pc:chgData name="Buck Watia" userId="S::bwatia@microsoft.com::665edc1e-1837-4a92-a2f7-51eabffaab0f" providerId="AD" clId="Web-{6435ABA9-8716-D8CC-9CB0-98C9FC338B8C}" dt="2021-01-26T14:39:24.231" v="61" actId="20577"/>
        <pc:sldMkLst>
          <pc:docMk/>
          <pc:sldMk cId="2428238224" sldId="1569"/>
        </pc:sldMkLst>
        <pc:spChg chg="mod">
          <ac:chgData name="Buck Watia" userId="S::bwatia@microsoft.com::665edc1e-1837-4a92-a2f7-51eabffaab0f" providerId="AD" clId="Web-{6435ABA9-8716-D8CC-9CB0-98C9FC338B8C}" dt="2021-01-26T14:39:24.231" v="61" actId="20577"/>
          <ac:spMkLst>
            <pc:docMk/>
            <pc:sldMk cId="2428238224" sldId="1569"/>
            <ac:spMk id="15" creationId="{BA790A51-6AC4-B747-8FD1-5150B6AB703E}"/>
          </ac:spMkLst>
        </pc:spChg>
        <pc:spChg chg="mod">
          <ac:chgData name="Buck Watia" userId="S::bwatia@microsoft.com::665edc1e-1837-4a92-a2f7-51eabffaab0f" providerId="AD" clId="Web-{6435ABA9-8716-D8CC-9CB0-98C9FC338B8C}" dt="2021-01-26T14:37:57.178" v="29" actId="20577"/>
          <ac:spMkLst>
            <pc:docMk/>
            <pc:sldMk cId="2428238224" sldId="1569"/>
            <ac:spMk id="17" creationId="{6B7C205D-72A3-3643-AC08-069823F06880}"/>
          </ac:spMkLst>
        </pc:spChg>
      </pc:sldChg>
      <pc:sldChg chg="modSp">
        <pc:chgData name="Buck Watia" userId="S::bwatia@microsoft.com::665edc1e-1837-4a92-a2f7-51eabffaab0f" providerId="AD" clId="Web-{6435ABA9-8716-D8CC-9CB0-98C9FC338B8C}" dt="2021-01-26T14:39:21.949" v="60" actId="20577"/>
        <pc:sldMkLst>
          <pc:docMk/>
          <pc:sldMk cId="1395302308" sldId="1625"/>
        </pc:sldMkLst>
        <pc:spChg chg="mod">
          <ac:chgData name="Buck Watia" userId="S::bwatia@microsoft.com::665edc1e-1837-4a92-a2f7-51eabffaab0f" providerId="AD" clId="Web-{6435ABA9-8716-D8CC-9CB0-98C9FC338B8C}" dt="2021-01-26T14:39:15.496" v="51" actId="20577"/>
          <ac:spMkLst>
            <pc:docMk/>
            <pc:sldMk cId="1395302308" sldId="1625"/>
            <ac:spMk id="2" creationId="{17B257EB-F55D-45AA-A6B3-2F2C95D78B0E}"/>
          </ac:spMkLst>
        </pc:spChg>
        <pc:spChg chg="mod">
          <ac:chgData name="Buck Watia" userId="S::bwatia@microsoft.com::665edc1e-1837-4a92-a2f7-51eabffaab0f" providerId="AD" clId="Web-{6435ABA9-8716-D8CC-9CB0-98C9FC338B8C}" dt="2021-01-26T14:39:21.949" v="60" actId="20577"/>
          <ac:spMkLst>
            <pc:docMk/>
            <pc:sldMk cId="1395302308" sldId="1625"/>
            <ac:spMk id="11" creationId="{295F7103-987D-0F45-8434-83B76752FD60}"/>
          </ac:spMkLst>
        </pc:spChg>
        <pc:spChg chg="mod">
          <ac:chgData name="Buck Watia" userId="S::bwatia@microsoft.com::665edc1e-1837-4a92-a2f7-51eabffaab0f" providerId="AD" clId="Web-{6435ABA9-8716-D8CC-9CB0-98C9FC338B8C}" dt="2021-01-26T14:39:18.527" v="56" actId="20577"/>
          <ac:spMkLst>
            <pc:docMk/>
            <pc:sldMk cId="1395302308" sldId="1625"/>
            <ac:spMk id="12" creationId="{6FB5FA4E-8E77-124D-9B7E-1ECF18F0EE4A}"/>
          </ac:spMkLst>
        </pc:spChg>
      </pc:sldChg>
      <pc:sldChg chg="add replId">
        <pc:chgData name="Buck Watia" userId="S::bwatia@microsoft.com::665edc1e-1837-4a92-a2f7-51eabffaab0f" providerId="AD" clId="Web-{6435ABA9-8716-D8CC-9CB0-98C9FC338B8C}" dt="2021-01-26T14:37:19.520" v="0"/>
        <pc:sldMkLst>
          <pc:docMk/>
          <pc:sldMk cId="3828349526" sldId="2076138798"/>
        </pc:sldMkLst>
      </pc:sldChg>
      <pc:sldChg chg="add replId">
        <pc:chgData name="Buck Watia" userId="S::bwatia@microsoft.com::665edc1e-1837-4a92-a2f7-51eabffaab0f" providerId="AD" clId="Web-{6435ABA9-8716-D8CC-9CB0-98C9FC338B8C}" dt="2021-01-26T14:37:31.427" v="5"/>
        <pc:sldMkLst>
          <pc:docMk/>
          <pc:sldMk cId="790943454" sldId="2076138799"/>
        </pc:sldMkLst>
      </pc:sldChg>
      <pc:sldChg chg="add replId">
        <pc:chgData name="Buck Watia" userId="S::bwatia@microsoft.com::665edc1e-1837-4a92-a2f7-51eabffaab0f" providerId="AD" clId="Web-{6435ABA9-8716-D8CC-9CB0-98C9FC338B8C}" dt="2021-01-26T14:37:32.302" v="6"/>
        <pc:sldMkLst>
          <pc:docMk/>
          <pc:sldMk cId="1841941213" sldId="2076138800"/>
        </pc:sldMkLst>
      </pc:sldChg>
    </pc:docChg>
  </pc:docChgLst>
  <pc:docChgLst>
    <pc:chgData name="Kim Wall" userId="S::kimwall@microsoft.com::423520bf-35da-47e2-8bb4-f5f061d519a5" providerId="AD" clId="Web-{F04EDEE0-A077-6F7F-6B66-D1E70CE42C2F}"/>
    <pc:docChg chg="delSld modSld modSection">
      <pc:chgData name="Kim Wall" userId="S::kimwall@microsoft.com::423520bf-35da-47e2-8bb4-f5f061d519a5" providerId="AD" clId="Web-{F04EDEE0-A077-6F7F-6B66-D1E70CE42C2F}" dt="2021-07-01T20:53:01.224" v="6"/>
      <pc:docMkLst>
        <pc:docMk/>
      </pc:docMkLst>
      <pc:sldChg chg="modSp">
        <pc:chgData name="Kim Wall" userId="S::kimwall@microsoft.com::423520bf-35da-47e2-8bb4-f5f061d519a5" providerId="AD" clId="Web-{F04EDEE0-A077-6F7F-6B66-D1E70CE42C2F}" dt="2021-07-01T20:51:49.972" v="0" actId="20577"/>
        <pc:sldMkLst>
          <pc:docMk/>
          <pc:sldMk cId="2428238224" sldId="1569"/>
        </pc:sldMkLst>
        <pc:spChg chg="mod">
          <ac:chgData name="Kim Wall" userId="S::kimwall@microsoft.com::423520bf-35da-47e2-8bb4-f5f061d519a5" providerId="AD" clId="Web-{F04EDEE0-A077-6F7F-6B66-D1E70CE42C2F}" dt="2021-07-01T20:51:49.972" v="0" actId="20577"/>
          <ac:spMkLst>
            <pc:docMk/>
            <pc:sldMk cId="2428238224" sldId="1569"/>
            <ac:spMk id="17" creationId="{6B7C205D-72A3-3643-AC08-069823F06880}"/>
          </ac:spMkLst>
        </pc:spChg>
      </pc:sldChg>
      <pc:sldChg chg="addSp delSp">
        <pc:chgData name="Kim Wall" userId="S::kimwall@microsoft.com::423520bf-35da-47e2-8bb4-f5f061d519a5" providerId="AD" clId="Web-{F04EDEE0-A077-6F7F-6B66-D1E70CE42C2F}" dt="2021-07-01T20:53:01.224" v="6"/>
        <pc:sldMkLst>
          <pc:docMk/>
          <pc:sldMk cId="2245256343" sldId="4187"/>
        </pc:sldMkLst>
        <pc:spChg chg="del">
          <ac:chgData name="Kim Wall" userId="S::kimwall@microsoft.com::423520bf-35da-47e2-8bb4-f5f061d519a5" providerId="AD" clId="Web-{F04EDEE0-A077-6F7F-6B66-D1E70CE42C2F}" dt="2021-07-01T20:53:01.224" v="6"/>
          <ac:spMkLst>
            <pc:docMk/>
            <pc:sldMk cId="2245256343" sldId="4187"/>
            <ac:spMk id="4" creationId="{6A9E68BF-A6F0-4E71-A410-6E8FE29D2873}"/>
          </ac:spMkLst>
        </pc:spChg>
        <pc:spChg chg="add">
          <ac:chgData name="Kim Wall" userId="S::kimwall@microsoft.com::423520bf-35da-47e2-8bb4-f5f061d519a5" providerId="AD" clId="Web-{F04EDEE0-A077-6F7F-6B66-D1E70CE42C2F}" dt="2021-07-01T20:52:21.645" v="5"/>
          <ac:spMkLst>
            <pc:docMk/>
            <pc:sldMk cId="2245256343" sldId="4187"/>
            <ac:spMk id="5" creationId="{BDC3F422-5750-4B57-948C-D44C6715D8C9}"/>
          </ac:spMkLst>
        </pc:spChg>
      </pc:sldChg>
      <pc:sldChg chg="delSp">
        <pc:chgData name="Kim Wall" userId="S::kimwall@microsoft.com::423520bf-35da-47e2-8bb4-f5f061d519a5" providerId="AD" clId="Web-{F04EDEE0-A077-6F7F-6B66-D1E70CE42C2F}" dt="2021-07-01T20:52:02.926" v="3"/>
        <pc:sldMkLst>
          <pc:docMk/>
          <pc:sldMk cId="1683028622" sldId="2076137617"/>
        </pc:sldMkLst>
        <pc:spChg chg="del">
          <ac:chgData name="Kim Wall" userId="S::kimwall@microsoft.com::423520bf-35da-47e2-8bb4-f5f061d519a5" providerId="AD" clId="Web-{F04EDEE0-A077-6F7F-6B66-D1E70CE42C2F}" dt="2021-07-01T20:52:02.926" v="3"/>
          <ac:spMkLst>
            <pc:docMk/>
            <pc:sldMk cId="1683028622" sldId="2076137617"/>
            <ac:spMk id="15" creationId="{2B6B94C6-6262-49E1-AB87-87A2A1EBA9F2}"/>
          </ac:spMkLst>
        </pc:spChg>
      </pc:sldChg>
      <pc:sldChg chg="delSp">
        <pc:chgData name="Kim Wall" userId="S::kimwall@microsoft.com::423520bf-35da-47e2-8bb4-f5f061d519a5" providerId="AD" clId="Web-{F04EDEE0-A077-6F7F-6B66-D1E70CE42C2F}" dt="2021-07-01T20:52:13.957" v="4"/>
        <pc:sldMkLst>
          <pc:docMk/>
          <pc:sldMk cId="3086288537" sldId="2076137618"/>
        </pc:sldMkLst>
        <pc:spChg chg="del">
          <ac:chgData name="Kim Wall" userId="S::kimwall@microsoft.com::423520bf-35da-47e2-8bb4-f5f061d519a5" providerId="AD" clId="Web-{F04EDEE0-A077-6F7F-6B66-D1E70CE42C2F}" dt="2021-07-01T20:52:13.957" v="4"/>
          <ac:spMkLst>
            <pc:docMk/>
            <pc:sldMk cId="3086288537" sldId="2076137618"/>
            <ac:spMk id="15" creationId="{2B6B94C6-6262-49E1-AB87-87A2A1EBA9F2}"/>
          </ac:spMkLst>
        </pc:spChg>
      </pc:sldChg>
      <pc:sldChg chg="del">
        <pc:chgData name="Kim Wall" userId="S::kimwall@microsoft.com::423520bf-35da-47e2-8bb4-f5f061d519a5" providerId="AD" clId="Web-{F04EDEE0-A077-6F7F-6B66-D1E70CE42C2F}" dt="2021-07-01T20:51:52.269" v="1"/>
        <pc:sldMkLst>
          <pc:docMk/>
          <pc:sldMk cId="790943454" sldId="2076138799"/>
        </pc:sldMkLst>
      </pc:sldChg>
      <pc:sldChg chg="del">
        <pc:chgData name="Kim Wall" userId="S::kimwall@microsoft.com::423520bf-35da-47e2-8bb4-f5f061d519a5" providerId="AD" clId="Web-{F04EDEE0-A077-6F7F-6B66-D1E70CE42C2F}" dt="2021-07-01T20:51:55.426" v="2"/>
        <pc:sldMkLst>
          <pc:docMk/>
          <pc:sldMk cId="1841941213" sldId="2076138800"/>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g"/></Relationships>
</file>

<file path=ppt/diagrams/_rels/drawing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A602C1-7058-4E83-BFF4-DF02FF6AE1D5}" type="doc">
      <dgm:prSet loTypeId="urn:microsoft.com/office/officeart/2005/8/layout/chevronAccent+Icon" loCatId="officeonline" qsTypeId="urn:microsoft.com/office/officeart/2005/8/quickstyle/3d4" qsCatId="3D" csTypeId="urn:microsoft.com/office/officeart/2005/8/colors/colorful1" csCatId="colorful" phldr="1"/>
      <dgm:spPr/>
      <dgm:t>
        <a:bodyPr/>
        <a:lstStyle/>
        <a:p>
          <a:endParaRPr lang="en-US"/>
        </a:p>
      </dgm:t>
    </dgm:pt>
    <dgm:pt modelId="{69147A9B-3B7A-4542-9711-EFDA057E6E57}">
      <dgm:prSet phldrT="[Text]"/>
      <dgm:spPr/>
      <dgm:t>
        <a:bodyPr/>
        <a:lstStyle/>
        <a:p>
          <a:r>
            <a:rPr lang="en-US" dirty="0"/>
            <a:t>Investigate</a:t>
          </a:r>
        </a:p>
      </dgm:t>
    </dgm:pt>
    <dgm:pt modelId="{9D444F63-8739-4396-A909-9CA202B7BD0F}" type="parTrans" cxnId="{8FE3BADE-595D-46C8-8E30-55097ECEF5CA}">
      <dgm:prSet/>
      <dgm:spPr/>
      <dgm:t>
        <a:bodyPr/>
        <a:lstStyle/>
        <a:p>
          <a:endParaRPr lang="en-US"/>
        </a:p>
      </dgm:t>
    </dgm:pt>
    <dgm:pt modelId="{31AD50EA-A89D-4BDD-868D-ED42E88D0C1C}" type="sibTrans" cxnId="{8FE3BADE-595D-46C8-8E30-55097ECEF5CA}">
      <dgm:prSet/>
      <dgm:spPr/>
      <dgm:t>
        <a:bodyPr/>
        <a:lstStyle/>
        <a:p>
          <a:endParaRPr lang="en-US"/>
        </a:p>
      </dgm:t>
    </dgm:pt>
    <dgm:pt modelId="{53A1020E-8B86-4CD1-8F0C-2D415CF72EFF}">
      <dgm:prSet/>
      <dgm:spPr/>
      <dgm:t>
        <a:bodyPr/>
        <a:lstStyle/>
        <a:p>
          <a:r>
            <a:rPr lang="en-US" dirty="0"/>
            <a:t>Recover</a:t>
          </a:r>
        </a:p>
      </dgm:t>
    </dgm:pt>
    <dgm:pt modelId="{82F112B4-0B0F-402A-8532-2D5E4B7CDAF8}" type="parTrans" cxnId="{223F585B-9C6F-4AA9-BEAC-BA6CEDC0C7E0}">
      <dgm:prSet/>
      <dgm:spPr/>
      <dgm:t>
        <a:bodyPr/>
        <a:lstStyle/>
        <a:p>
          <a:endParaRPr lang="en-US"/>
        </a:p>
      </dgm:t>
    </dgm:pt>
    <dgm:pt modelId="{F8B1161E-127D-4840-A198-E9C6EC3B70BD}" type="sibTrans" cxnId="{223F585B-9C6F-4AA9-BEAC-BA6CEDC0C7E0}">
      <dgm:prSet/>
      <dgm:spPr/>
      <dgm:t>
        <a:bodyPr/>
        <a:lstStyle/>
        <a:p>
          <a:endParaRPr lang="en-US"/>
        </a:p>
      </dgm:t>
    </dgm:pt>
    <dgm:pt modelId="{C6BDE9A8-1CC4-4B38-839D-12E922691079}">
      <dgm:prSet phldrT="[Text]"/>
      <dgm:spPr/>
      <dgm:t>
        <a:bodyPr/>
        <a:lstStyle/>
        <a:p>
          <a:r>
            <a:rPr lang="en-US" dirty="0"/>
            <a:t>Detect</a:t>
          </a:r>
        </a:p>
      </dgm:t>
    </dgm:pt>
    <dgm:pt modelId="{E9671DED-EC03-42E9-85F0-6D2F9700C244}" type="parTrans" cxnId="{D837C98B-A826-42FF-A128-9590E98011EE}">
      <dgm:prSet/>
      <dgm:spPr/>
      <dgm:t>
        <a:bodyPr/>
        <a:lstStyle/>
        <a:p>
          <a:endParaRPr lang="en-US"/>
        </a:p>
      </dgm:t>
    </dgm:pt>
    <dgm:pt modelId="{599E030A-B027-4B58-A385-473F42D456D7}" type="sibTrans" cxnId="{D837C98B-A826-42FF-A128-9590E98011EE}">
      <dgm:prSet/>
      <dgm:spPr/>
      <dgm:t>
        <a:bodyPr/>
        <a:lstStyle/>
        <a:p>
          <a:endParaRPr lang="en-US"/>
        </a:p>
      </dgm:t>
    </dgm:pt>
    <dgm:pt modelId="{22781860-7C6B-46AD-8641-3A6D5D1D846E}">
      <dgm:prSet/>
      <dgm:spPr/>
      <dgm:t>
        <a:bodyPr/>
        <a:lstStyle/>
        <a:p>
          <a:r>
            <a:rPr lang="en-US" dirty="0"/>
            <a:t>Eradicate</a:t>
          </a:r>
        </a:p>
      </dgm:t>
    </dgm:pt>
    <dgm:pt modelId="{FE1E5951-7DA7-40A0-AA0A-F9113E9EC884}" type="parTrans" cxnId="{8F785AF8-0570-4EAC-BDE9-7B15C5800903}">
      <dgm:prSet/>
      <dgm:spPr/>
      <dgm:t>
        <a:bodyPr/>
        <a:lstStyle/>
        <a:p>
          <a:endParaRPr lang="en-US"/>
        </a:p>
      </dgm:t>
    </dgm:pt>
    <dgm:pt modelId="{E6990199-F1F6-4333-838B-BA09EF0BF542}" type="sibTrans" cxnId="{8F785AF8-0570-4EAC-BDE9-7B15C5800903}">
      <dgm:prSet/>
      <dgm:spPr/>
      <dgm:t>
        <a:bodyPr/>
        <a:lstStyle/>
        <a:p>
          <a:endParaRPr lang="en-US"/>
        </a:p>
      </dgm:t>
    </dgm:pt>
    <dgm:pt modelId="{0BEA2FB1-F650-4B15-BA61-9B04FBA1E112}">
      <dgm:prSet phldrT="[Text]"/>
      <dgm:spPr/>
      <dgm:t>
        <a:bodyPr/>
        <a:lstStyle/>
        <a:p>
          <a:r>
            <a:rPr lang="en-US" dirty="0"/>
            <a:t>Contain</a:t>
          </a:r>
        </a:p>
      </dgm:t>
    </dgm:pt>
    <dgm:pt modelId="{294E7DA4-1D1B-4F56-BC10-F8E1B8DF0D58}" type="parTrans" cxnId="{918BE6A9-940F-4695-AA52-BB20FB80D13D}">
      <dgm:prSet/>
      <dgm:spPr/>
      <dgm:t>
        <a:bodyPr/>
        <a:lstStyle/>
        <a:p>
          <a:endParaRPr lang="en-US"/>
        </a:p>
      </dgm:t>
    </dgm:pt>
    <dgm:pt modelId="{05F5997C-BEE4-4F45-8C17-E3F7040D4449}" type="sibTrans" cxnId="{918BE6A9-940F-4695-AA52-BB20FB80D13D}">
      <dgm:prSet/>
      <dgm:spPr/>
      <dgm:t>
        <a:bodyPr/>
        <a:lstStyle/>
        <a:p>
          <a:endParaRPr lang="en-US"/>
        </a:p>
      </dgm:t>
    </dgm:pt>
    <dgm:pt modelId="{FABB5839-88FB-49C4-ADEF-B22F180DF873}" type="pres">
      <dgm:prSet presAssocID="{BBA602C1-7058-4E83-BFF4-DF02FF6AE1D5}" presName="Name0" presStyleCnt="0">
        <dgm:presLayoutVars>
          <dgm:dir/>
          <dgm:resizeHandles val="exact"/>
        </dgm:presLayoutVars>
      </dgm:prSet>
      <dgm:spPr/>
    </dgm:pt>
    <dgm:pt modelId="{ABC10617-865F-4982-A220-41800E96170B}" type="pres">
      <dgm:prSet presAssocID="{C6BDE9A8-1CC4-4B38-839D-12E922691079}" presName="composite" presStyleCnt="0"/>
      <dgm:spPr/>
    </dgm:pt>
    <dgm:pt modelId="{0D625FB9-0135-4ABB-938B-FA4D6E9FA5D0}" type="pres">
      <dgm:prSet presAssocID="{C6BDE9A8-1CC4-4B38-839D-12E922691079}" presName="bgChev" presStyleLbl="node1" presStyleIdx="0" presStyleCnt="5"/>
      <dgm:spPr/>
    </dgm:pt>
    <dgm:pt modelId="{78E81588-CCA9-442F-816C-A5B9EE1C1FBE}" type="pres">
      <dgm:prSet presAssocID="{C6BDE9A8-1CC4-4B38-839D-12E922691079}" presName="txNode" presStyleLbl="fgAcc1" presStyleIdx="0" presStyleCnt="5">
        <dgm:presLayoutVars>
          <dgm:bulletEnabled val="1"/>
        </dgm:presLayoutVars>
      </dgm:prSet>
      <dgm:spPr/>
    </dgm:pt>
    <dgm:pt modelId="{BE31A00F-BF86-4AED-9A61-9FF92AC78154}" type="pres">
      <dgm:prSet presAssocID="{599E030A-B027-4B58-A385-473F42D456D7}" presName="compositeSpace" presStyleCnt="0"/>
      <dgm:spPr/>
    </dgm:pt>
    <dgm:pt modelId="{81AE9D94-1CBA-4C61-A733-4EC5946822B1}" type="pres">
      <dgm:prSet presAssocID="{69147A9B-3B7A-4542-9711-EFDA057E6E57}" presName="composite" presStyleCnt="0"/>
      <dgm:spPr/>
    </dgm:pt>
    <dgm:pt modelId="{104C2E37-1AD0-45DD-8679-445C6AE8982A}" type="pres">
      <dgm:prSet presAssocID="{69147A9B-3B7A-4542-9711-EFDA057E6E57}" presName="bgChev" presStyleLbl="node1" presStyleIdx="1" presStyleCnt="5"/>
      <dgm:spPr/>
    </dgm:pt>
    <dgm:pt modelId="{4643713E-585A-45EA-9CF6-B1E773A78DAD}" type="pres">
      <dgm:prSet presAssocID="{69147A9B-3B7A-4542-9711-EFDA057E6E57}" presName="txNode" presStyleLbl="fgAcc1" presStyleIdx="1" presStyleCnt="5">
        <dgm:presLayoutVars>
          <dgm:bulletEnabled val="1"/>
        </dgm:presLayoutVars>
      </dgm:prSet>
      <dgm:spPr/>
    </dgm:pt>
    <dgm:pt modelId="{7199E310-CAFE-4B95-B179-4AEA74D8FBC3}" type="pres">
      <dgm:prSet presAssocID="{31AD50EA-A89D-4BDD-868D-ED42E88D0C1C}" presName="compositeSpace" presStyleCnt="0"/>
      <dgm:spPr/>
    </dgm:pt>
    <dgm:pt modelId="{1F312819-0A55-45AD-9E9F-6D80695383C8}" type="pres">
      <dgm:prSet presAssocID="{0BEA2FB1-F650-4B15-BA61-9B04FBA1E112}" presName="composite" presStyleCnt="0"/>
      <dgm:spPr/>
    </dgm:pt>
    <dgm:pt modelId="{0CCF1FA7-04DA-409E-BEAC-28784CB115DD}" type="pres">
      <dgm:prSet presAssocID="{0BEA2FB1-F650-4B15-BA61-9B04FBA1E112}" presName="bgChev" presStyleLbl="node1" presStyleIdx="2" presStyleCnt="5"/>
      <dgm:spPr/>
    </dgm:pt>
    <dgm:pt modelId="{FEDDE656-328C-4C37-A2E4-5572ED518226}" type="pres">
      <dgm:prSet presAssocID="{0BEA2FB1-F650-4B15-BA61-9B04FBA1E112}" presName="txNode" presStyleLbl="fgAcc1" presStyleIdx="2" presStyleCnt="5">
        <dgm:presLayoutVars>
          <dgm:bulletEnabled val="1"/>
        </dgm:presLayoutVars>
      </dgm:prSet>
      <dgm:spPr/>
    </dgm:pt>
    <dgm:pt modelId="{D8E8CED4-F1F6-4CE2-82DA-953C9B0EE71F}" type="pres">
      <dgm:prSet presAssocID="{05F5997C-BEE4-4F45-8C17-E3F7040D4449}" presName="compositeSpace" presStyleCnt="0"/>
      <dgm:spPr/>
    </dgm:pt>
    <dgm:pt modelId="{A14F9241-B12C-4FA1-83DB-4969CE24749D}" type="pres">
      <dgm:prSet presAssocID="{22781860-7C6B-46AD-8641-3A6D5D1D846E}" presName="composite" presStyleCnt="0"/>
      <dgm:spPr/>
    </dgm:pt>
    <dgm:pt modelId="{0B6297D0-D5FC-4DF7-B2F2-B7F9F58A8C33}" type="pres">
      <dgm:prSet presAssocID="{22781860-7C6B-46AD-8641-3A6D5D1D846E}" presName="bgChev" presStyleLbl="node1" presStyleIdx="3" presStyleCnt="5"/>
      <dgm:spPr/>
    </dgm:pt>
    <dgm:pt modelId="{3A4961C5-8599-4848-874E-F643680B42F3}" type="pres">
      <dgm:prSet presAssocID="{22781860-7C6B-46AD-8641-3A6D5D1D846E}" presName="txNode" presStyleLbl="fgAcc1" presStyleIdx="3" presStyleCnt="5">
        <dgm:presLayoutVars>
          <dgm:bulletEnabled val="1"/>
        </dgm:presLayoutVars>
      </dgm:prSet>
      <dgm:spPr/>
    </dgm:pt>
    <dgm:pt modelId="{356AA0CC-B0D9-4618-8462-438520E7EAD9}" type="pres">
      <dgm:prSet presAssocID="{E6990199-F1F6-4333-838B-BA09EF0BF542}" presName="compositeSpace" presStyleCnt="0"/>
      <dgm:spPr/>
    </dgm:pt>
    <dgm:pt modelId="{E6D8579C-EC8E-4D00-8EE4-9B6AE8A63CD2}" type="pres">
      <dgm:prSet presAssocID="{53A1020E-8B86-4CD1-8F0C-2D415CF72EFF}" presName="composite" presStyleCnt="0"/>
      <dgm:spPr/>
    </dgm:pt>
    <dgm:pt modelId="{DC14743F-8B0F-4CC6-869A-7E28060DB9C5}" type="pres">
      <dgm:prSet presAssocID="{53A1020E-8B86-4CD1-8F0C-2D415CF72EFF}" presName="bgChev" presStyleLbl="node1" presStyleIdx="4" presStyleCnt="5"/>
      <dgm:spPr/>
    </dgm:pt>
    <dgm:pt modelId="{46C6CB85-D523-4DDA-A12E-4B38A64F1767}" type="pres">
      <dgm:prSet presAssocID="{53A1020E-8B86-4CD1-8F0C-2D415CF72EFF}" presName="txNode" presStyleLbl="fgAcc1" presStyleIdx="4" presStyleCnt="5">
        <dgm:presLayoutVars>
          <dgm:bulletEnabled val="1"/>
        </dgm:presLayoutVars>
      </dgm:prSet>
      <dgm:spPr/>
    </dgm:pt>
  </dgm:ptLst>
  <dgm:cxnLst>
    <dgm:cxn modelId="{223F585B-9C6F-4AA9-BEAC-BA6CEDC0C7E0}" srcId="{BBA602C1-7058-4E83-BFF4-DF02FF6AE1D5}" destId="{53A1020E-8B86-4CD1-8F0C-2D415CF72EFF}" srcOrd="4" destOrd="0" parTransId="{82F112B4-0B0F-402A-8532-2D5E4B7CDAF8}" sibTransId="{F8B1161E-127D-4840-A198-E9C6EC3B70BD}"/>
    <dgm:cxn modelId="{919B0C63-FF60-4D37-8779-1B2FE4A25809}" type="presOf" srcId="{0BEA2FB1-F650-4B15-BA61-9B04FBA1E112}" destId="{FEDDE656-328C-4C37-A2E4-5572ED518226}" srcOrd="0" destOrd="0" presId="urn:microsoft.com/office/officeart/2005/8/layout/chevronAccent+Icon"/>
    <dgm:cxn modelId="{8890C76F-402E-42AB-8047-6CDBC406C2A5}" type="presOf" srcId="{22781860-7C6B-46AD-8641-3A6D5D1D846E}" destId="{3A4961C5-8599-4848-874E-F643680B42F3}" srcOrd="0" destOrd="0" presId="urn:microsoft.com/office/officeart/2005/8/layout/chevronAccent+Icon"/>
    <dgm:cxn modelId="{32E2547C-AF51-4BE3-8A4A-DC402511520E}" type="presOf" srcId="{53A1020E-8B86-4CD1-8F0C-2D415CF72EFF}" destId="{46C6CB85-D523-4DDA-A12E-4B38A64F1767}" srcOrd="0" destOrd="0" presId="urn:microsoft.com/office/officeart/2005/8/layout/chevronAccent+Icon"/>
    <dgm:cxn modelId="{D837C98B-A826-42FF-A128-9590E98011EE}" srcId="{BBA602C1-7058-4E83-BFF4-DF02FF6AE1D5}" destId="{C6BDE9A8-1CC4-4B38-839D-12E922691079}" srcOrd="0" destOrd="0" parTransId="{E9671DED-EC03-42E9-85F0-6D2F9700C244}" sibTransId="{599E030A-B027-4B58-A385-473F42D456D7}"/>
    <dgm:cxn modelId="{14628D90-B5BE-4D0D-B962-7ABCFC745171}" type="presOf" srcId="{BBA602C1-7058-4E83-BFF4-DF02FF6AE1D5}" destId="{FABB5839-88FB-49C4-ADEF-B22F180DF873}" srcOrd="0" destOrd="0" presId="urn:microsoft.com/office/officeart/2005/8/layout/chevronAccent+Icon"/>
    <dgm:cxn modelId="{918BE6A9-940F-4695-AA52-BB20FB80D13D}" srcId="{BBA602C1-7058-4E83-BFF4-DF02FF6AE1D5}" destId="{0BEA2FB1-F650-4B15-BA61-9B04FBA1E112}" srcOrd="2" destOrd="0" parTransId="{294E7DA4-1D1B-4F56-BC10-F8E1B8DF0D58}" sibTransId="{05F5997C-BEE4-4F45-8C17-E3F7040D4449}"/>
    <dgm:cxn modelId="{EFC9FFD1-45B3-46F2-B6D0-D6E17DE04544}" type="presOf" srcId="{C6BDE9A8-1CC4-4B38-839D-12E922691079}" destId="{78E81588-CCA9-442F-816C-A5B9EE1C1FBE}" srcOrd="0" destOrd="0" presId="urn:microsoft.com/office/officeart/2005/8/layout/chevronAccent+Icon"/>
    <dgm:cxn modelId="{8FE3BADE-595D-46C8-8E30-55097ECEF5CA}" srcId="{BBA602C1-7058-4E83-BFF4-DF02FF6AE1D5}" destId="{69147A9B-3B7A-4542-9711-EFDA057E6E57}" srcOrd="1" destOrd="0" parTransId="{9D444F63-8739-4396-A909-9CA202B7BD0F}" sibTransId="{31AD50EA-A89D-4BDD-868D-ED42E88D0C1C}"/>
    <dgm:cxn modelId="{53AC7DDF-C5E1-4872-93FC-AD32BC23D268}" type="presOf" srcId="{69147A9B-3B7A-4542-9711-EFDA057E6E57}" destId="{4643713E-585A-45EA-9CF6-B1E773A78DAD}" srcOrd="0" destOrd="0" presId="urn:microsoft.com/office/officeart/2005/8/layout/chevronAccent+Icon"/>
    <dgm:cxn modelId="{8F785AF8-0570-4EAC-BDE9-7B15C5800903}" srcId="{BBA602C1-7058-4E83-BFF4-DF02FF6AE1D5}" destId="{22781860-7C6B-46AD-8641-3A6D5D1D846E}" srcOrd="3" destOrd="0" parTransId="{FE1E5951-7DA7-40A0-AA0A-F9113E9EC884}" sibTransId="{E6990199-F1F6-4333-838B-BA09EF0BF542}"/>
    <dgm:cxn modelId="{F5B90163-9EF1-436C-8CF4-E2B5133CE5F9}" type="presParOf" srcId="{FABB5839-88FB-49C4-ADEF-B22F180DF873}" destId="{ABC10617-865F-4982-A220-41800E96170B}" srcOrd="0" destOrd="0" presId="urn:microsoft.com/office/officeart/2005/8/layout/chevronAccent+Icon"/>
    <dgm:cxn modelId="{5AF8836F-DB32-4A6F-AAFA-C619DDB63405}" type="presParOf" srcId="{ABC10617-865F-4982-A220-41800E96170B}" destId="{0D625FB9-0135-4ABB-938B-FA4D6E9FA5D0}" srcOrd="0" destOrd="0" presId="urn:microsoft.com/office/officeart/2005/8/layout/chevronAccent+Icon"/>
    <dgm:cxn modelId="{5FB0EC0A-4F1B-4282-B680-499742BBF26E}" type="presParOf" srcId="{ABC10617-865F-4982-A220-41800E96170B}" destId="{78E81588-CCA9-442F-816C-A5B9EE1C1FBE}" srcOrd="1" destOrd="0" presId="urn:microsoft.com/office/officeart/2005/8/layout/chevronAccent+Icon"/>
    <dgm:cxn modelId="{B783B9A2-4ABA-4599-8947-49D3CBABED0C}" type="presParOf" srcId="{FABB5839-88FB-49C4-ADEF-B22F180DF873}" destId="{BE31A00F-BF86-4AED-9A61-9FF92AC78154}" srcOrd="1" destOrd="0" presId="urn:microsoft.com/office/officeart/2005/8/layout/chevronAccent+Icon"/>
    <dgm:cxn modelId="{2D71BBFF-1701-4EC8-AFFA-1185D51C2961}" type="presParOf" srcId="{FABB5839-88FB-49C4-ADEF-B22F180DF873}" destId="{81AE9D94-1CBA-4C61-A733-4EC5946822B1}" srcOrd="2" destOrd="0" presId="urn:microsoft.com/office/officeart/2005/8/layout/chevronAccent+Icon"/>
    <dgm:cxn modelId="{BE00CFEB-D80D-497B-B1A6-E5E1CC1671CD}" type="presParOf" srcId="{81AE9D94-1CBA-4C61-A733-4EC5946822B1}" destId="{104C2E37-1AD0-45DD-8679-445C6AE8982A}" srcOrd="0" destOrd="0" presId="urn:microsoft.com/office/officeart/2005/8/layout/chevronAccent+Icon"/>
    <dgm:cxn modelId="{E09DBC4B-8785-4C98-903E-3165084F7FED}" type="presParOf" srcId="{81AE9D94-1CBA-4C61-A733-4EC5946822B1}" destId="{4643713E-585A-45EA-9CF6-B1E773A78DAD}" srcOrd="1" destOrd="0" presId="urn:microsoft.com/office/officeart/2005/8/layout/chevronAccent+Icon"/>
    <dgm:cxn modelId="{5E534DD1-AEB7-4B18-938F-5A710559A90D}" type="presParOf" srcId="{FABB5839-88FB-49C4-ADEF-B22F180DF873}" destId="{7199E310-CAFE-4B95-B179-4AEA74D8FBC3}" srcOrd="3" destOrd="0" presId="urn:microsoft.com/office/officeart/2005/8/layout/chevronAccent+Icon"/>
    <dgm:cxn modelId="{E28D573B-9F5C-4FB9-BC32-D188200CDD1C}" type="presParOf" srcId="{FABB5839-88FB-49C4-ADEF-B22F180DF873}" destId="{1F312819-0A55-45AD-9E9F-6D80695383C8}" srcOrd="4" destOrd="0" presId="urn:microsoft.com/office/officeart/2005/8/layout/chevronAccent+Icon"/>
    <dgm:cxn modelId="{32069E4D-F0FF-4DCA-87CB-82459374BEC4}" type="presParOf" srcId="{1F312819-0A55-45AD-9E9F-6D80695383C8}" destId="{0CCF1FA7-04DA-409E-BEAC-28784CB115DD}" srcOrd="0" destOrd="0" presId="urn:microsoft.com/office/officeart/2005/8/layout/chevronAccent+Icon"/>
    <dgm:cxn modelId="{366B2610-5EE0-4653-A68F-3D77C9D567E8}" type="presParOf" srcId="{1F312819-0A55-45AD-9E9F-6D80695383C8}" destId="{FEDDE656-328C-4C37-A2E4-5572ED518226}" srcOrd="1" destOrd="0" presId="urn:microsoft.com/office/officeart/2005/8/layout/chevronAccent+Icon"/>
    <dgm:cxn modelId="{2604F39C-FA16-429D-B2EF-3E03C490A740}" type="presParOf" srcId="{FABB5839-88FB-49C4-ADEF-B22F180DF873}" destId="{D8E8CED4-F1F6-4CE2-82DA-953C9B0EE71F}" srcOrd="5" destOrd="0" presId="urn:microsoft.com/office/officeart/2005/8/layout/chevronAccent+Icon"/>
    <dgm:cxn modelId="{31141943-48D1-4306-A832-0470E36376D2}" type="presParOf" srcId="{FABB5839-88FB-49C4-ADEF-B22F180DF873}" destId="{A14F9241-B12C-4FA1-83DB-4969CE24749D}" srcOrd="6" destOrd="0" presId="urn:microsoft.com/office/officeart/2005/8/layout/chevronAccent+Icon"/>
    <dgm:cxn modelId="{B1074413-9623-47FB-B628-07C81D0A61F4}" type="presParOf" srcId="{A14F9241-B12C-4FA1-83DB-4969CE24749D}" destId="{0B6297D0-D5FC-4DF7-B2F2-B7F9F58A8C33}" srcOrd="0" destOrd="0" presId="urn:microsoft.com/office/officeart/2005/8/layout/chevronAccent+Icon"/>
    <dgm:cxn modelId="{C005382D-877B-4D37-89A1-F060617BA6D4}" type="presParOf" srcId="{A14F9241-B12C-4FA1-83DB-4969CE24749D}" destId="{3A4961C5-8599-4848-874E-F643680B42F3}" srcOrd="1" destOrd="0" presId="urn:microsoft.com/office/officeart/2005/8/layout/chevronAccent+Icon"/>
    <dgm:cxn modelId="{2521BBA5-7106-440C-9448-F797E772F9A0}" type="presParOf" srcId="{FABB5839-88FB-49C4-ADEF-B22F180DF873}" destId="{356AA0CC-B0D9-4618-8462-438520E7EAD9}" srcOrd="7" destOrd="0" presId="urn:microsoft.com/office/officeart/2005/8/layout/chevronAccent+Icon"/>
    <dgm:cxn modelId="{9819C5FE-E0E6-4EC5-AEDD-3CE79EF04A1C}" type="presParOf" srcId="{FABB5839-88FB-49C4-ADEF-B22F180DF873}" destId="{E6D8579C-EC8E-4D00-8EE4-9B6AE8A63CD2}" srcOrd="8" destOrd="0" presId="urn:microsoft.com/office/officeart/2005/8/layout/chevronAccent+Icon"/>
    <dgm:cxn modelId="{605DB04F-31F4-4B45-B2FE-70ADE0914694}" type="presParOf" srcId="{E6D8579C-EC8E-4D00-8EE4-9B6AE8A63CD2}" destId="{DC14743F-8B0F-4CC6-869A-7E28060DB9C5}" srcOrd="0" destOrd="0" presId="urn:microsoft.com/office/officeart/2005/8/layout/chevronAccent+Icon"/>
    <dgm:cxn modelId="{5601A462-886E-4503-B9A7-6D87EE6C5CC8}" type="presParOf" srcId="{E6D8579C-EC8E-4D00-8EE4-9B6AE8A63CD2}" destId="{46C6CB85-D523-4DDA-A12E-4B38A64F1767}"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A602C1-7058-4E83-BFF4-DF02FF6AE1D5}" type="doc">
      <dgm:prSet loTypeId="urn:microsoft.com/office/officeart/2005/8/layout/chevronAccent+Icon" loCatId="officeonline" qsTypeId="urn:microsoft.com/office/officeart/2005/8/quickstyle/3d4" qsCatId="3D" csTypeId="urn:microsoft.com/office/officeart/2005/8/colors/colorful1" csCatId="colorful" phldr="1"/>
      <dgm:spPr/>
      <dgm:t>
        <a:bodyPr/>
        <a:lstStyle/>
        <a:p>
          <a:endParaRPr lang="en-US"/>
        </a:p>
      </dgm:t>
    </dgm:pt>
    <dgm:pt modelId="{69147A9B-3B7A-4542-9711-EFDA057E6E57}">
      <dgm:prSet phldrT="[Text]"/>
      <dgm:spPr/>
      <dgm:t>
        <a:bodyPr/>
        <a:lstStyle/>
        <a:p>
          <a:r>
            <a:rPr lang="en-US" dirty="0"/>
            <a:t>Investigate</a:t>
          </a:r>
        </a:p>
      </dgm:t>
    </dgm:pt>
    <dgm:pt modelId="{9D444F63-8739-4396-A909-9CA202B7BD0F}" type="parTrans" cxnId="{8FE3BADE-595D-46C8-8E30-55097ECEF5CA}">
      <dgm:prSet/>
      <dgm:spPr/>
      <dgm:t>
        <a:bodyPr/>
        <a:lstStyle/>
        <a:p>
          <a:endParaRPr lang="en-US"/>
        </a:p>
      </dgm:t>
    </dgm:pt>
    <dgm:pt modelId="{31AD50EA-A89D-4BDD-868D-ED42E88D0C1C}" type="sibTrans" cxnId="{8FE3BADE-595D-46C8-8E30-55097ECEF5CA}">
      <dgm:prSet/>
      <dgm:spPr/>
      <dgm:t>
        <a:bodyPr/>
        <a:lstStyle/>
        <a:p>
          <a:endParaRPr lang="en-US"/>
        </a:p>
      </dgm:t>
    </dgm:pt>
    <dgm:pt modelId="{53A1020E-8B86-4CD1-8F0C-2D415CF72EFF}">
      <dgm:prSet/>
      <dgm:spPr/>
      <dgm:t>
        <a:bodyPr/>
        <a:lstStyle/>
        <a:p>
          <a:r>
            <a:rPr lang="en-US" dirty="0"/>
            <a:t>Recover</a:t>
          </a:r>
        </a:p>
      </dgm:t>
    </dgm:pt>
    <dgm:pt modelId="{82F112B4-0B0F-402A-8532-2D5E4B7CDAF8}" type="parTrans" cxnId="{223F585B-9C6F-4AA9-BEAC-BA6CEDC0C7E0}">
      <dgm:prSet/>
      <dgm:spPr/>
      <dgm:t>
        <a:bodyPr/>
        <a:lstStyle/>
        <a:p>
          <a:endParaRPr lang="en-US"/>
        </a:p>
      </dgm:t>
    </dgm:pt>
    <dgm:pt modelId="{F8B1161E-127D-4840-A198-E9C6EC3B70BD}" type="sibTrans" cxnId="{223F585B-9C6F-4AA9-BEAC-BA6CEDC0C7E0}">
      <dgm:prSet/>
      <dgm:spPr/>
      <dgm:t>
        <a:bodyPr/>
        <a:lstStyle/>
        <a:p>
          <a:endParaRPr lang="en-US"/>
        </a:p>
      </dgm:t>
    </dgm:pt>
    <dgm:pt modelId="{C6BDE9A8-1CC4-4B38-839D-12E922691079}">
      <dgm:prSet phldrT="[Text]"/>
      <dgm:spPr/>
      <dgm:t>
        <a:bodyPr/>
        <a:lstStyle/>
        <a:p>
          <a:r>
            <a:rPr lang="en-US" dirty="0"/>
            <a:t>Detect</a:t>
          </a:r>
        </a:p>
      </dgm:t>
    </dgm:pt>
    <dgm:pt modelId="{E9671DED-EC03-42E9-85F0-6D2F9700C244}" type="parTrans" cxnId="{D837C98B-A826-42FF-A128-9590E98011EE}">
      <dgm:prSet/>
      <dgm:spPr/>
      <dgm:t>
        <a:bodyPr/>
        <a:lstStyle/>
        <a:p>
          <a:endParaRPr lang="en-US"/>
        </a:p>
      </dgm:t>
    </dgm:pt>
    <dgm:pt modelId="{599E030A-B027-4B58-A385-473F42D456D7}" type="sibTrans" cxnId="{D837C98B-A826-42FF-A128-9590E98011EE}">
      <dgm:prSet/>
      <dgm:spPr/>
      <dgm:t>
        <a:bodyPr/>
        <a:lstStyle/>
        <a:p>
          <a:endParaRPr lang="en-US"/>
        </a:p>
      </dgm:t>
    </dgm:pt>
    <dgm:pt modelId="{22781860-7C6B-46AD-8641-3A6D5D1D846E}">
      <dgm:prSet/>
      <dgm:spPr/>
      <dgm:t>
        <a:bodyPr/>
        <a:lstStyle/>
        <a:p>
          <a:r>
            <a:rPr lang="en-US" dirty="0"/>
            <a:t>Eradicate</a:t>
          </a:r>
        </a:p>
      </dgm:t>
    </dgm:pt>
    <dgm:pt modelId="{FE1E5951-7DA7-40A0-AA0A-F9113E9EC884}" type="parTrans" cxnId="{8F785AF8-0570-4EAC-BDE9-7B15C5800903}">
      <dgm:prSet/>
      <dgm:spPr/>
      <dgm:t>
        <a:bodyPr/>
        <a:lstStyle/>
        <a:p>
          <a:endParaRPr lang="en-US"/>
        </a:p>
      </dgm:t>
    </dgm:pt>
    <dgm:pt modelId="{E6990199-F1F6-4333-838B-BA09EF0BF542}" type="sibTrans" cxnId="{8F785AF8-0570-4EAC-BDE9-7B15C5800903}">
      <dgm:prSet/>
      <dgm:spPr/>
      <dgm:t>
        <a:bodyPr/>
        <a:lstStyle/>
        <a:p>
          <a:endParaRPr lang="en-US"/>
        </a:p>
      </dgm:t>
    </dgm:pt>
    <dgm:pt modelId="{0BEA2FB1-F650-4B15-BA61-9B04FBA1E112}">
      <dgm:prSet phldrT="[Text]"/>
      <dgm:spPr/>
      <dgm:t>
        <a:bodyPr/>
        <a:lstStyle/>
        <a:p>
          <a:r>
            <a:rPr lang="en-US" dirty="0"/>
            <a:t>Contain</a:t>
          </a:r>
        </a:p>
      </dgm:t>
    </dgm:pt>
    <dgm:pt modelId="{294E7DA4-1D1B-4F56-BC10-F8E1B8DF0D58}" type="parTrans" cxnId="{918BE6A9-940F-4695-AA52-BB20FB80D13D}">
      <dgm:prSet/>
      <dgm:spPr/>
      <dgm:t>
        <a:bodyPr/>
        <a:lstStyle/>
        <a:p>
          <a:endParaRPr lang="en-US"/>
        </a:p>
      </dgm:t>
    </dgm:pt>
    <dgm:pt modelId="{05F5997C-BEE4-4F45-8C17-E3F7040D4449}" type="sibTrans" cxnId="{918BE6A9-940F-4695-AA52-BB20FB80D13D}">
      <dgm:prSet/>
      <dgm:spPr/>
      <dgm:t>
        <a:bodyPr/>
        <a:lstStyle/>
        <a:p>
          <a:endParaRPr lang="en-US"/>
        </a:p>
      </dgm:t>
    </dgm:pt>
    <dgm:pt modelId="{FABB5839-88FB-49C4-ADEF-B22F180DF873}" type="pres">
      <dgm:prSet presAssocID="{BBA602C1-7058-4E83-BFF4-DF02FF6AE1D5}" presName="Name0" presStyleCnt="0">
        <dgm:presLayoutVars>
          <dgm:dir/>
          <dgm:resizeHandles val="exact"/>
        </dgm:presLayoutVars>
      </dgm:prSet>
      <dgm:spPr/>
    </dgm:pt>
    <dgm:pt modelId="{ABC10617-865F-4982-A220-41800E96170B}" type="pres">
      <dgm:prSet presAssocID="{C6BDE9A8-1CC4-4B38-839D-12E922691079}" presName="composite" presStyleCnt="0"/>
      <dgm:spPr/>
    </dgm:pt>
    <dgm:pt modelId="{0D625FB9-0135-4ABB-938B-FA4D6E9FA5D0}" type="pres">
      <dgm:prSet presAssocID="{C6BDE9A8-1CC4-4B38-839D-12E922691079}" presName="bgChev" presStyleLbl="node1" presStyleIdx="0" presStyleCnt="5"/>
      <dgm:spPr/>
    </dgm:pt>
    <dgm:pt modelId="{78E81588-CCA9-442F-816C-A5B9EE1C1FBE}" type="pres">
      <dgm:prSet presAssocID="{C6BDE9A8-1CC4-4B38-839D-12E922691079}" presName="txNode" presStyleLbl="fgAcc1" presStyleIdx="0" presStyleCnt="5">
        <dgm:presLayoutVars>
          <dgm:bulletEnabled val="1"/>
        </dgm:presLayoutVars>
      </dgm:prSet>
      <dgm:spPr/>
    </dgm:pt>
    <dgm:pt modelId="{BE31A00F-BF86-4AED-9A61-9FF92AC78154}" type="pres">
      <dgm:prSet presAssocID="{599E030A-B027-4B58-A385-473F42D456D7}" presName="compositeSpace" presStyleCnt="0"/>
      <dgm:spPr/>
    </dgm:pt>
    <dgm:pt modelId="{81AE9D94-1CBA-4C61-A733-4EC5946822B1}" type="pres">
      <dgm:prSet presAssocID="{69147A9B-3B7A-4542-9711-EFDA057E6E57}" presName="composite" presStyleCnt="0"/>
      <dgm:spPr/>
    </dgm:pt>
    <dgm:pt modelId="{104C2E37-1AD0-45DD-8679-445C6AE8982A}" type="pres">
      <dgm:prSet presAssocID="{69147A9B-3B7A-4542-9711-EFDA057E6E57}" presName="bgChev" presStyleLbl="node1" presStyleIdx="1" presStyleCnt="5"/>
      <dgm:spPr/>
    </dgm:pt>
    <dgm:pt modelId="{4643713E-585A-45EA-9CF6-B1E773A78DAD}" type="pres">
      <dgm:prSet presAssocID="{69147A9B-3B7A-4542-9711-EFDA057E6E57}" presName="txNode" presStyleLbl="fgAcc1" presStyleIdx="1" presStyleCnt="5">
        <dgm:presLayoutVars>
          <dgm:bulletEnabled val="1"/>
        </dgm:presLayoutVars>
      </dgm:prSet>
      <dgm:spPr/>
    </dgm:pt>
    <dgm:pt modelId="{7199E310-CAFE-4B95-B179-4AEA74D8FBC3}" type="pres">
      <dgm:prSet presAssocID="{31AD50EA-A89D-4BDD-868D-ED42E88D0C1C}" presName="compositeSpace" presStyleCnt="0"/>
      <dgm:spPr/>
    </dgm:pt>
    <dgm:pt modelId="{1F312819-0A55-45AD-9E9F-6D80695383C8}" type="pres">
      <dgm:prSet presAssocID="{0BEA2FB1-F650-4B15-BA61-9B04FBA1E112}" presName="composite" presStyleCnt="0"/>
      <dgm:spPr/>
    </dgm:pt>
    <dgm:pt modelId="{0CCF1FA7-04DA-409E-BEAC-28784CB115DD}" type="pres">
      <dgm:prSet presAssocID="{0BEA2FB1-F650-4B15-BA61-9B04FBA1E112}" presName="bgChev" presStyleLbl="node1" presStyleIdx="2" presStyleCnt="5"/>
      <dgm:spPr/>
    </dgm:pt>
    <dgm:pt modelId="{FEDDE656-328C-4C37-A2E4-5572ED518226}" type="pres">
      <dgm:prSet presAssocID="{0BEA2FB1-F650-4B15-BA61-9B04FBA1E112}" presName="txNode" presStyleLbl="fgAcc1" presStyleIdx="2" presStyleCnt="5">
        <dgm:presLayoutVars>
          <dgm:bulletEnabled val="1"/>
        </dgm:presLayoutVars>
      </dgm:prSet>
      <dgm:spPr/>
    </dgm:pt>
    <dgm:pt modelId="{D8E8CED4-F1F6-4CE2-82DA-953C9B0EE71F}" type="pres">
      <dgm:prSet presAssocID="{05F5997C-BEE4-4F45-8C17-E3F7040D4449}" presName="compositeSpace" presStyleCnt="0"/>
      <dgm:spPr/>
    </dgm:pt>
    <dgm:pt modelId="{A14F9241-B12C-4FA1-83DB-4969CE24749D}" type="pres">
      <dgm:prSet presAssocID="{22781860-7C6B-46AD-8641-3A6D5D1D846E}" presName="composite" presStyleCnt="0"/>
      <dgm:spPr/>
    </dgm:pt>
    <dgm:pt modelId="{0B6297D0-D5FC-4DF7-B2F2-B7F9F58A8C33}" type="pres">
      <dgm:prSet presAssocID="{22781860-7C6B-46AD-8641-3A6D5D1D846E}" presName="bgChev" presStyleLbl="node1" presStyleIdx="3" presStyleCnt="5"/>
      <dgm:spPr/>
    </dgm:pt>
    <dgm:pt modelId="{3A4961C5-8599-4848-874E-F643680B42F3}" type="pres">
      <dgm:prSet presAssocID="{22781860-7C6B-46AD-8641-3A6D5D1D846E}" presName="txNode" presStyleLbl="fgAcc1" presStyleIdx="3" presStyleCnt="5">
        <dgm:presLayoutVars>
          <dgm:bulletEnabled val="1"/>
        </dgm:presLayoutVars>
      </dgm:prSet>
      <dgm:spPr/>
    </dgm:pt>
    <dgm:pt modelId="{356AA0CC-B0D9-4618-8462-438520E7EAD9}" type="pres">
      <dgm:prSet presAssocID="{E6990199-F1F6-4333-838B-BA09EF0BF542}" presName="compositeSpace" presStyleCnt="0"/>
      <dgm:spPr/>
    </dgm:pt>
    <dgm:pt modelId="{E6D8579C-EC8E-4D00-8EE4-9B6AE8A63CD2}" type="pres">
      <dgm:prSet presAssocID="{53A1020E-8B86-4CD1-8F0C-2D415CF72EFF}" presName="composite" presStyleCnt="0"/>
      <dgm:spPr/>
    </dgm:pt>
    <dgm:pt modelId="{DC14743F-8B0F-4CC6-869A-7E28060DB9C5}" type="pres">
      <dgm:prSet presAssocID="{53A1020E-8B86-4CD1-8F0C-2D415CF72EFF}" presName="bgChev" presStyleLbl="node1" presStyleIdx="4" presStyleCnt="5"/>
      <dgm:spPr/>
    </dgm:pt>
    <dgm:pt modelId="{46C6CB85-D523-4DDA-A12E-4B38A64F1767}" type="pres">
      <dgm:prSet presAssocID="{53A1020E-8B86-4CD1-8F0C-2D415CF72EFF}" presName="txNode" presStyleLbl="fgAcc1" presStyleIdx="4" presStyleCnt="5">
        <dgm:presLayoutVars>
          <dgm:bulletEnabled val="1"/>
        </dgm:presLayoutVars>
      </dgm:prSet>
      <dgm:spPr/>
    </dgm:pt>
  </dgm:ptLst>
  <dgm:cxnLst>
    <dgm:cxn modelId="{223F585B-9C6F-4AA9-BEAC-BA6CEDC0C7E0}" srcId="{BBA602C1-7058-4E83-BFF4-DF02FF6AE1D5}" destId="{53A1020E-8B86-4CD1-8F0C-2D415CF72EFF}" srcOrd="4" destOrd="0" parTransId="{82F112B4-0B0F-402A-8532-2D5E4B7CDAF8}" sibTransId="{F8B1161E-127D-4840-A198-E9C6EC3B70BD}"/>
    <dgm:cxn modelId="{919B0C63-FF60-4D37-8779-1B2FE4A25809}" type="presOf" srcId="{0BEA2FB1-F650-4B15-BA61-9B04FBA1E112}" destId="{FEDDE656-328C-4C37-A2E4-5572ED518226}" srcOrd="0" destOrd="0" presId="urn:microsoft.com/office/officeart/2005/8/layout/chevronAccent+Icon"/>
    <dgm:cxn modelId="{8890C76F-402E-42AB-8047-6CDBC406C2A5}" type="presOf" srcId="{22781860-7C6B-46AD-8641-3A6D5D1D846E}" destId="{3A4961C5-8599-4848-874E-F643680B42F3}" srcOrd="0" destOrd="0" presId="urn:microsoft.com/office/officeart/2005/8/layout/chevronAccent+Icon"/>
    <dgm:cxn modelId="{32E2547C-AF51-4BE3-8A4A-DC402511520E}" type="presOf" srcId="{53A1020E-8B86-4CD1-8F0C-2D415CF72EFF}" destId="{46C6CB85-D523-4DDA-A12E-4B38A64F1767}" srcOrd="0" destOrd="0" presId="urn:microsoft.com/office/officeart/2005/8/layout/chevronAccent+Icon"/>
    <dgm:cxn modelId="{D837C98B-A826-42FF-A128-9590E98011EE}" srcId="{BBA602C1-7058-4E83-BFF4-DF02FF6AE1D5}" destId="{C6BDE9A8-1CC4-4B38-839D-12E922691079}" srcOrd="0" destOrd="0" parTransId="{E9671DED-EC03-42E9-85F0-6D2F9700C244}" sibTransId="{599E030A-B027-4B58-A385-473F42D456D7}"/>
    <dgm:cxn modelId="{14628D90-B5BE-4D0D-B962-7ABCFC745171}" type="presOf" srcId="{BBA602C1-7058-4E83-BFF4-DF02FF6AE1D5}" destId="{FABB5839-88FB-49C4-ADEF-B22F180DF873}" srcOrd="0" destOrd="0" presId="urn:microsoft.com/office/officeart/2005/8/layout/chevronAccent+Icon"/>
    <dgm:cxn modelId="{918BE6A9-940F-4695-AA52-BB20FB80D13D}" srcId="{BBA602C1-7058-4E83-BFF4-DF02FF6AE1D5}" destId="{0BEA2FB1-F650-4B15-BA61-9B04FBA1E112}" srcOrd="2" destOrd="0" parTransId="{294E7DA4-1D1B-4F56-BC10-F8E1B8DF0D58}" sibTransId="{05F5997C-BEE4-4F45-8C17-E3F7040D4449}"/>
    <dgm:cxn modelId="{EFC9FFD1-45B3-46F2-B6D0-D6E17DE04544}" type="presOf" srcId="{C6BDE9A8-1CC4-4B38-839D-12E922691079}" destId="{78E81588-CCA9-442F-816C-A5B9EE1C1FBE}" srcOrd="0" destOrd="0" presId="urn:microsoft.com/office/officeart/2005/8/layout/chevronAccent+Icon"/>
    <dgm:cxn modelId="{8FE3BADE-595D-46C8-8E30-55097ECEF5CA}" srcId="{BBA602C1-7058-4E83-BFF4-DF02FF6AE1D5}" destId="{69147A9B-3B7A-4542-9711-EFDA057E6E57}" srcOrd="1" destOrd="0" parTransId="{9D444F63-8739-4396-A909-9CA202B7BD0F}" sibTransId="{31AD50EA-A89D-4BDD-868D-ED42E88D0C1C}"/>
    <dgm:cxn modelId="{53AC7DDF-C5E1-4872-93FC-AD32BC23D268}" type="presOf" srcId="{69147A9B-3B7A-4542-9711-EFDA057E6E57}" destId="{4643713E-585A-45EA-9CF6-B1E773A78DAD}" srcOrd="0" destOrd="0" presId="urn:microsoft.com/office/officeart/2005/8/layout/chevronAccent+Icon"/>
    <dgm:cxn modelId="{8F785AF8-0570-4EAC-BDE9-7B15C5800903}" srcId="{BBA602C1-7058-4E83-BFF4-DF02FF6AE1D5}" destId="{22781860-7C6B-46AD-8641-3A6D5D1D846E}" srcOrd="3" destOrd="0" parTransId="{FE1E5951-7DA7-40A0-AA0A-F9113E9EC884}" sibTransId="{E6990199-F1F6-4333-838B-BA09EF0BF542}"/>
    <dgm:cxn modelId="{F5B90163-9EF1-436C-8CF4-E2B5133CE5F9}" type="presParOf" srcId="{FABB5839-88FB-49C4-ADEF-B22F180DF873}" destId="{ABC10617-865F-4982-A220-41800E96170B}" srcOrd="0" destOrd="0" presId="urn:microsoft.com/office/officeart/2005/8/layout/chevronAccent+Icon"/>
    <dgm:cxn modelId="{5AF8836F-DB32-4A6F-AAFA-C619DDB63405}" type="presParOf" srcId="{ABC10617-865F-4982-A220-41800E96170B}" destId="{0D625FB9-0135-4ABB-938B-FA4D6E9FA5D0}" srcOrd="0" destOrd="0" presId="urn:microsoft.com/office/officeart/2005/8/layout/chevronAccent+Icon"/>
    <dgm:cxn modelId="{5FB0EC0A-4F1B-4282-B680-499742BBF26E}" type="presParOf" srcId="{ABC10617-865F-4982-A220-41800E96170B}" destId="{78E81588-CCA9-442F-816C-A5B9EE1C1FBE}" srcOrd="1" destOrd="0" presId="urn:microsoft.com/office/officeart/2005/8/layout/chevronAccent+Icon"/>
    <dgm:cxn modelId="{B783B9A2-4ABA-4599-8947-49D3CBABED0C}" type="presParOf" srcId="{FABB5839-88FB-49C4-ADEF-B22F180DF873}" destId="{BE31A00F-BF86-4AED-9A61-9FF92AC78154}" srcOrd="1" destOrd="0" presId="urn:microsoft.com/office/officeart/2005/8/layout/chevronAccent+Icon"/>
    <dgm:cxn modelId="{2D71BBFF-1701-4EC8-AFFA-1185D51C2961}" type="presParOf" srcId="{FABB5839-88FB-49C4-ADEF-B22F180DF873}" destId="{81AE9D94-1CBA-4C61-A733-4EC5946822B1}" srcOrd="2" destOrd="0" presId="urn:microsoft.com/office/officeart/2005/8/layout/chevronAccent+Icon"/>
    <dgm:cxn modelId="{BE00CFEB-D80D-497B-B1A6-E5E1CC1671CD}" type="presParOf" srcId="{81AE9D94-1CBA-4C61-A733-4EC5946822B1}" destId="{104C2E37-1AD0-45DD-8679-445C6AE8982A}" srcOrd="0" destOrd="0" presId="urn:microsoft.com/office/officeart/2005/8/layout/chevronAccent+Icon"/>
    <dgm:cxn modelId="{E09DBC4B-8785-4C98-903E-3165084F7FED}" type="presParOf" srcId="{81AE9D94-1CBA-4C61-A733-4EC5946822B1}" destId="{4643713E-585A-45EA-9CF6-B1E773A78DAD}" srcOrd="1" destOrd="0" presId="urn:microsoft.com/office/officeart/2005/8/layout/chevronAccent+Icon"/>
    <dgm:cxn modelId="{5E534DD1-AEB7-4B18-938F-5A710559A90D}" type="presParOf" srcId="{FABB5839-88FB-49C4-ADEF-B22F180DF873}" destId="{7199E310-CAFE-4B95-B179-4AEA74D8FBC3}" srcOrd="3" destOrd="0" presId="urn:microsoft.com/office/officeart/2005/8/layout/chevronAccent+Icon"/>
    <dgm:cxn modelId="{E28D573B-9F5C-4FB9-BC32-D188200CDD1C}" type="presParOf" srcId="{FABB5839-88FB-49C4-ADEF-B22F180DF873}" destId="{1F312819-0A55-45AD-9E9F-6D80695383C8}" srcOrd="4" destOrd="0" presId="urn:microsoft.com/office/officeart/2005/8/layout/chevronAccent+Icon"/>
    <dgm:cxn modelId="{32069E4D-F0FF-4DCA-87CB-82459374BEC4}" type="presParOf" srcId="{1F312819-0A55-45AD-9E9F-6D80695383C8}" destId="{0CCF1FA7-04DA-409E-BEAC-28784CB115DD}" srcOrd="0" destOrd="0" presId="urn:microsoft.com/office/officeart/2005/8/layout/chevronAccent+Icon"/>
    <dgm:cxn modelId="{366B2610-5EE0-4653-A68F-3D77C9D567E8}" type="presParOf" srcId="{1F312819-0A55-45AD-9E9F-6D80695383C8}" destId="{FEDDE656-328C-4C37-A2E4-5572ED518226}" srcOrd="1" destOrd="0" presId="urn:microsoft.com/office/officeart/2005/8/layout/chevronAccent+Icon"/>
    <dgm:cxn modelId="{2604F39C-FA16-429D-B2EF-3E03C490A740}" type="presParOf" srcId="{FABB5839-88FB-49C4-ADEF-B22F180DF873}" destId="{D8E8CED4-F1F6-4CE2-82DA-953C9B0EE71F}" srcOrd="5" destOrd="0" presId="urn:microsoft.com/office/officeart/2005/8/layout/chevronAccent+Icon"/>
    <dgm:cxn modelId="{31141943-48D1-4306-A832-0470E36376D2}" type="presParOf" srcId="{FABB5839-88FB-49C4-ADEF-B22F180DF873}" destId="{A14F9241-B12C-4FA1-83DB-4969CE24749D}" srcOrd="6" destOrd="0" presId="urn:microsoft.com/office/officeart/2005/8/layout/chevronAccent+Icon"/>
    <dgm:cxn modelId="{B1074413-9623-47FB-B628-07C81D0A61F4}" type="presParOf" srcId="{A14F9241-B12C-4FA1-83DB-4969CE24749D}" destId="{0B6297D0-D5FC-4DF7-B2F2-B7F9F58A8C33}" srcOrd="0" destOrd="0" presId="urn:microsoft.com/office/officeart/2005/8/layout/chevronAccent+Icon"/>
    <dgm:cxn modelId="{C005382D-877B-4D37-89A1-F060617BA6D4}" type="presParOf" srcId="{A14F9241-B12C-4FA1-83DB-4969CE24749D}" destId="{3A4961C5-8599-4848-874E-F643680B42F3}" srcOrd="1" destOrd="0" presId="urn:microsoft.com/office/officeart/2005/8/layout/chevronAccent+Icon"/>
    <dgm:cxn modelId="{2521BBA5-7106-440C-9448-F797E772F9A0}" type="presParOf" srcId="{FABB5839-88FB-49C4-ADEF-B22F180DF873}" destId="{356AA0CC-B0D9-4618-8462-438520E7EAD9}" srcOrd="7" destOrd="0" presId="urn:microsoft.com/office/officeart/2005/8/layout/chevronAccent+Icon"/>
    <dgm:cxn modelId="{9819C5FE-E0E6-4EC5-AEDD-3CE79EF04A1C}" type="presParOf" srcId="{FABB5839-88FB-49C4-ADEF-B22F180DF873}" destId="{E6D8579C-EC8E-4D00-8EE4-9B6AE8A63CD2}" srcOrd="8" destOrd="0" presId="urn:microsoft.com/office/officeart/2005/8/layout/chevronAccent+Icon"/>
    <dgm:cxn modelId="{605DB04F-31F4-4B45-B2FE-70ADE0914694}" type="presParOf" srcId="{E6D8579C-EC8E-4D00-8EE4-9B6AE8A63CD2}" destId="{DC14743F-8B0F-4CC6-869A-7E28060DB9C5}" srcOrd="0" destOrd="0" presId="urn:microsoft.com/office/officeart/2005/8/layout/chevronAccent+Icon"/>
    <dgm:cxn modelId="{5601A462-886E-4503-B9A7-6D87EE6C5CC8}" type="presParOf" srcId="{E6D8579C-EC8E-4D00-8EE4-9B6AE8A63CD2}" destId="{46C6CB85-D523-4DDA-A12E-4B38A64F1767}"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890D5F-E1FB-D442-8B99-85744E9CC790}"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A3AEA3D0-1FAE-924D-9DD9-0FF5FC79A611}">
      <dgm:prSet/>
      <dgm:spPr/>
      <dgm:t>
        <a:bodyPr/>
        <a:lstStyle/>
        <a:p>
          <a:r>
            <a:rPr lang="en-US" dirty="0"/>
            <a:t>AD-IoT - Best IoT/OT security solution </a:t>
          </a:r>
          <a:endParaRPr lang="en-IL" dirty="0"/>
        </a:p>
      </dgm:t>
    </dgm:pt>
    <dgm:pt modelId="{DA6E76A5-902A-834C-ABED-4406B2A8EED4}" type="parTrans" cxnId="{99AE01E4-08F9-4E40-8B6C-C967F5BB7B6A}">
      <dgm:prSet/>
      <dgm:spPr/>
      <dgm:t>
        <a:bodyPr/>
        <a:lstStyle/>
        <a:p>
          <a:endParaRPr lang="en-US"/>
        </a:p>
      </dgm:t>
    </dgm:pt>
    <dgm:pt modelId="{69849C46-E250-2F4F-91E0-052C826538D2}" type="sibTrans" cxnId="{99AE01E4-08F9-4E40-8B6C-C967F5BB7B6A}">
      <dgm:prSet/>
      <dgm:spPr/>
      <dgm:t>
        <a:bodyPr/>
        <a:lstStyle/>
        <a:p>
          <a:endParaRPr lang="en-US"/>
        </a:p>
      </dgm:t>
    </dgm:pt>
    <dgm:pt modelId="{F57A27EC-9F06-43E8-8B76-3989152C6CA1}">
      <dgm:prSet/>
      <dgm:spPr/>
      <dgm:t>
        <a:bodyPr/>
        <a:lstStyle/>
        <a:p>
          <a:r>
            <a:rPr lang="en-US" dirty="0"/>
            <a:t>A single, integrated platform for reducing ICS risk across multiple dimensions simultaneously</a:t>
          </a:r>
        </a:p>
      </dgm:t>
    </dgm:pt>
    <dgm:pt modelId="{9A0989B1-1F18-4EFB-96FF-8132624DE585}" type="parTrans" cxnId="{1709BCCC-16EB-40AD-BC92-2243A170CB5C}">
      <dgm:prSet/>
      <dgm:spPr/>
      <dgm:t>
        <a:bodyPr/>
        <a:lstStyle/>
        <a:p>
          <a:endParaRPr lang="en-US"/>
        </a:p>
      </dgm:t>
    </dgm:pt>
    <dgm:pt modelId="{913705A4-BAE4-40A1-8436-16EB8933842B}" type="sibTrans" cxnId="{1709BCCC-16EB-40AD-BC92-2243A170CB5C}">
      <dgm:prSet/>
      <dgm:spPr/>
      <dgm:t>
        <a:bodyPr/>
        <a:lstStyle/>
        <a:p>
          <a:endParaRPr lang="en-US"/>
        </a:p>
      </dgm:t>
    </dgm:pt>
    <dgm:pt modelId="{56661AAD-3AAF-4241-A422-4E59F4ECCC56}">
      <dgm:prSet/>
      <dgm:spPr/>
      <dgm:t>
        <a:bodyPr/>
        <a:lstStyle/>
        <a:p>
          <a:r>
            <a:rPr lang="en-US" dirty="0"/>
            <a:t>Deployed across 1,200+ production ICS networks worldwide</a:t>
          </a:r>
        </a:p>
      </dgm:t>
    </dgm:pt>
    <dgm:pt modelId="{7C469B6C-D3F5-447E-8CF0-798943E42E45}" type="parTrans" cxnId="{9203B909-D891-4759-9059-5CCC2EC0007A}">
      <dgm:prSet/>
      <dgm:spPr/>
      <dgm:t>
        <a:bodyPr/>
        <a:lstStyle/>
        <a:p>
          <a:endParaRPr lang="en-US"/>
        </a:p>
      </dgm:t>
    </dgm:pt>
    <dgm:pt modelId="{5A6C5975-D36D-462E-9B7F-F5EBDF4CE9D2}" type="sibTrans" cxnId="{9203B909-D891-4759-9059-5CCC2EC0007A}">
      <dgm:prSet/>
      <dgm:spPr/>
      <dgm:t>
        <a:bodyPr/>
        <a:lstStyle/>
        <a:p>
          <a:endParaRPr lang="en-US"/>
        </a:p>
      </dgm:t>
    </dgm:pt>
    <dgm:pt modelId="{113B9540-EA84-4C94-B5CF-7DB6B98B5D73}">
      <dgm:prSet/>
      <dgm:spPr/>
      <dgm:t>
        <a:bodyPr/>
        <a:lstStyle/>
        <a:p>
          <a:r>
            <a:rPr lang="en-US" dirty="0"/>
            <a:t>Advanced self-learning analytics rapidly identify threats with minimal false positives.</a:t>
          </a:r>
        </a:p>
      </dgm:t>
    </dgm:pt>
    <dgm:pt modelId="{BF9E5C62-ADBE-4C8C-BBDA-55700CBF27F2}" type="parTrans" cxnId="{1EA8A243-E555-45F4-8B30-372B6F4EBD7B}">
      <dgm:prSet/>
      <dgm:spPr/>
      <dgm:t>
        <a:bodyPr/>
        <a:lstStyle/>
        <a:p>
          <a:endParaRPr lang="en-US"/>
        </a:p>
      </dgm:t>
    </dgm:pt>
    <dgm:pt modelId="{9BD7291F-1500-4704-B260-6E4FEB1D81B9}" type="sibTrans" cxnId="{1EA8A243-E555-45F4-8B30-372B6F4EBD7B}">
      <dgm:prSet/>
      <dgm:spPr/>
      <dgm:t>
        <a:bodyPr/>
        <a:lstStyle/>
        <a:p>
          <a:endParaRPr lang="en-US"/>
        </a:p>
      </dgm:t>
    </dgm:pt>
    <dgm:pt modelId="{75A74E61-8408-4435-A860-DE92BA96D49D}">
      <dgm:prSet/>
      <dgm:spPr/>
      <dgm:t>
        <a:bodyPr/>
        <a:lstStyle/>
        <a:p>
          <a:r>
            <a:rPr lang="en-US" dirty="0"/>
            <a:t>Azure Sentinel - Best SIEM SOAR </a:t>
          </a:r>
        </a:p>
      </dgm:t>
    </dgm:pt>
    <dgm:pt modelId="{549170F5-CB8B-4B4E-B26A-D82F1DEAFA98}" type="parTrans" cxnId="{39893DDE-A241-4997-8F9C-409378E2560B}">
      <dgm:prSet/>
      <dgm:spPr/>
      <dgm:t>
        <a:bodyPr/>
        <a:lstStyle/>
        <a:p>
          <a:endParaRPr lang="en-US"/>
        </a:p>
      </dgm:t>
    </dgm:pt>
    <dgm:pt modelId="{868E34EA-8ED2-468A-B61A-9AD539C81F1A}" type="sibTrans" cxnId="{39893DDE-A241-4997-8F9C-409378E2560B}">
      <dgm:prSet/>
      <dgm:spPr/>
      <dgm:t>
        <a:bodyPr/>
        <a:lstStyle/>
        <a:p>
          <a:endParaRPr lang="en-US"/>
        </a:p>
      </dgm:t>
    </dgm:pt>
    <dgm:pt modelId="{C1D55551-9C36-4928-AA56-F3C295BAE498}">
      <dgm:prSet/>
      <dgm:spPr/>
      <dgm:t>
        <a:bodyPr/>
        <a:lstStyle/>
        <a:p>
          <a:r>
            <a:rPr lang="en-US"/>
            <a:t>Data collection using built-in connectors, native integration of Microsoft signals, and support for industry standard log formats</a:t>
          </a:r>
          <a:endParaRPr lang="en-US" dirty="0"/>
        </a:p>
      </dgm:t>
    </dgm:pt>
    <dgm:pt modelId="{A0C83589-8A31-4618-9C63-669C45129803}" type="parTrans" cxnId="{7692B7C8-B9CC-449D-8871-306D05EFC622}">
      <dgm:prSet/>
      <dgm:spPr/>
      <dgm:t>
        <a:bodyPr/>
        <a:lstStyle/>
        <a:p>
          <a:endParaRPr lang="en-US"/>
        </a:p>
      </dgm:t>
    </dgm:pt>
    <dgm:pt modelId="{BD8624EF-EC63-46A2-BF5C-0C31B741283A}" type="sibTrans" cxnId="{7692B7C8-B9CC-449D-8871-306D05EFC622}">
      <dgm:prSet/>
      <dgm:spPr/>
      <dgm:t>
        <a:bodyPr/>
        <a:lstStyle/>
        <a:p>
          <a:endParaRPr lang="en-US"/>
        </a:p>
      </dgm:t>
    </dgm:pt>
    <dgm:pt modelId="{F3594201-3D7E-4887-AE1C-B6E69E71DB69}">
      <dgm:prSet/>
      <dgm:spPr/>
      <dgm:t>
        <a:bodyPr/>
        <a:lstStyle/>
        <a:p>
          <a:r>
            <a:rPr lang="en-US"/>
            <a:t>Graphical and AI-based investigation which reduces the time identify  attack and its impact</a:t>
          </a:r>
          <a:endParaRPr lang="en-US" dirty="0"/>
        </a:p>
      </dgm:t>
    </dgm:pt>
    <dgm:pt modelId="{856A64FA-EA32-49C8-AD81-E9C7E6A2A3F4}" type="parTrans" cxnId="{FEA883F3-F86A-4897-916C-BA5F9762979E}">
      <dgm:prSet/>
      <dgm:spPr/>
      <dgm:t>
        <a:bodyPr/>
        <a:lstStyle/>
        <a:p>
          <a:endParaRPr lang="en-US"/>
        </a:p>
      </dgm:t>
    </dgm:pt>
    <dgm:pt modelId="{FED5FBF4-94DB-4A11-8FB1-B5B57BE46C85}" type="sibTrans" cxnId="{FEA883F3-F86A-4897-916C-BA5F9762979E}">
      <dgm:prSet/>
      <dgm:spPr/>
      <dgm:t>
        <a:bodyPr/>
        <a:lstStyle/>
        <a:p>
          <a:endParaRPr lang="en-US"/>
        </a:p>
      </dgm:t>
    </dgm:pt>
    <dgm:pt modelId="{A0497E2F-ADFE-4461-BAAE-E4069E8EAFD8}">
      <dgm:prSet/>
      <dgm:spPr/>
      <dgm:t>
        <a:bodyPr/>
        <a:lstStyle/>
        <a:p>
          <a:r>
            <a:rPr lang="en-US"/>
            <a:t>Built-in automation and orchestration with pre-defined or custom playbooks to solve repetitive tasks</a:t>
          </a:r>
          <a:endParaRPr lang="en-US" dirty="0"/>
        </a:p>
      </dgm:t>
    </dgm:pt>
    <dgm:pt modelId="{B73F44BA-491E-4C94-8033-BDD355339E99}" type="parTrans" cxnId="{4C9974DF-77F0-446E-9011-FE076FE8D2B1}">
      <dgm:prSet/>
      <dgm:spPr/>
      <dgm:t>
        <a:bodyPr/>
        <a:lstStyle/>
        <a:p>
          <a:endParaRPr lang="en-US"/>
        </a:p>
      </dgm:t>
    </dgm:pt>
    <dgm:pt modelId="{233CAF59-963E-49F5-B3ED-791BF82EFC99}" type="sibTrans" cxnId="{4C9974DF-77F0-446E-9011-FE076FE8D2B1}">
      <dgm:prSet/>
      <dgm:spPr/>
      <dgm:t>
        <a:bodyPr/>
        <a:lstStyle/>
        <a:p>
          <a:endParaRPr lang="en-US"/>
        </a:p>
      </dgm:t>
    </dgm:pt>
    <dgm:pt modelId="{2F16698F-218E-4646-8340-C3EDB02CADB5}">
      <dgm:prSet custT="1"/>
      <dgm:spPr/>
      <dgm:t>
        <a:bodyPr/>
        <a:lstStyle/>
        <a:p>
          <a:endParaRPr lang="en-US" sz="1800" dirty="0"/>
        </a:p>
        <a:p>
          <a:endParaRPr lang="en-US" sz="1800" dirty="0"/>
        </a:p>
        <a:p>
          <a:r>
            <a:rPr lang="en-US" sz="1800" dirty="0"/>
            <a:t>Winning with the Best of Both Worlds </a:t>
          </a:r>
        </a:p>
      </dgm:t>
    </dgm:pt>
    <dgm:pt modelId="{B78AB466-FCDF-4DEA-BBE3-BF4320DFCAC6}" type="parTrans" cxnId="{F7043810-2359-471D-9DDA-D64FBD2630F6}">
      <dgm:prSet/>
      <dgm:spPr/>
      <dgm:t>
        <a:bodyPr/>
        <a:lstStyle/>
        <a:p>
          <a:endParaRPr lang="en-US"/>
        </a:p>
      </dgm:t>
    </dgm:pt>
    <dgm:pt modelId="{7A93B8CF-70A8-4FA8-A805-1E1BD5F38A12}" type="sibTrans" cxnId="{F7043810-2359-471D-9DDA-D64FBD2630F6}">
      <dgm:prSet/>
      <dgm:spPr/>
      <dgm:t>
        <a:bodyPr/>
        <a:lstStyle/>
        <a:p>
          <a:endParaRPr lang="en-US"/>
        </a:p>
      </dgm:t>
    </dgm:pt>
    <dgm:pt modelId="{DCED1072-3D10-4B2B-BDAC-4B14FEEDAAD2}">
      <dgm:prSet custT="1"/>
      <dgm:spPr/>
      <dgm:t>
        <a:bodyPr/>
        <a:lstStyle/>
        <a:p>
          <a:r>
            <a:rPr lang="en-US" sz="1400" dirty="0"/>
            <a:t>Out of the box OT playbooks which allows to automates OT SOC operations</a:t>
          </a:r>
        </a:p>
      </dgm:t>
    </dgm:pt>
    <dgm:pt modelId="{D0EC601A-FC56-4E7F-BE9A-56075B58E4A9}" type="parTrans" cxnId="{0A247B5B-7145-46BD-949A-A3E5B36EA7BA}">
      <dgm:prSet/>
      <dgm:spPr/>
      <dgm:t>
        <a:bodyPr/>
        <a:lstStyle/>
        <a:p>
          <a:endParaRPr lang="en-US"/>
        </a:p>
      </dgm:t>
    </dgm:pt>
    <dgm:pt modelId="{23004390-CC5F-451D-9F7F-064E71D91D19}" type="sibTrans" cxnId="{0A247B5B-7145-46BD-949A-A3E5B36EA7BA}">
      <dgm:prSet/>
      <dgm:spPr/>
      <dgm:t>
        <a:bodyPr/>
        <a:lstStyle/>
        <a:p>
          <a:endParaRPr lang="en-US"/>
        </a:p>
      </dgm:t>
    </dgm:pt>
    <dgm:pt modelId="{D4C30AAA-38CE-45ED-9A1B-99220DA3CD07}">
      <dgm:prSet custT="1"/>
      <dgm:spPr/>
      <dgm:t>
        <a:bodyPr/>
        <a:lstStyle/>
        <a:p>
          <a:r>
            <a:rPr lang="en-US" sz="1400" dirty="0"/>
            <a:t>Reducing complexity of data collection reducing the need for agents to collect the data</a:t>
          </a:r>
        </a:p>
      </dgm:t>
    </dgm:pt>
    <dgm:pt modelId="{F3C0EDFA-DD20-45E7-93B4-7D1CC7C37E1E}" type="parTrans" cxnId="{97B0853E-8A0F-487B-9031-E6E0A3190AAA}">
      <dgm:prSet/>
      <dgm:spPr/>
      <dgm:t>
        <a:bodyPr/>
        <a:lstStyle/>
        <a:p>
          <a:endParaRPr lang="en-US"/>
        </a:p>
      </dgm:t>
    </dgm:pt>
    <dgm:pt modelId="{CC9B7FBD-D5F2-4C2E-93FF-8B86A44C311F}" type="sibTrans" cxnId="{97B0853E-8A0F-487B-9031-E6E0A3190AAA}">
      <dgm:prSet/>
      <dgm:spPr/>
      <dgm:t>
        <a:bodyPr/>
        <a:lstStyle/>
        <a:p>
          <a:endParaRPr lang="en-US"/>
        </a:p>
      </dgm:t>
    </dgm:pt>
    <dgm:pt modelId="{3C10C21F-9F38-4481-8151-DBE70C06106D}">
      <dgm:prSet custT="1"/>
      <dgm:spPr/>
      <dgm:t>
        <a:bodyPr/>
        <a:lstStyle/>
        <a:p>
          <a:r>
            <a:rPr lang="en-US" sz="1400" dirty="0"/>
            <a:t>All the data which is collected is synced which allows a comprehensive analysis of both IT and OT</a:t>
          </a:r>
        </a:p>
      </dgm:t>
    </dgm:pt>
    <dgm:pt modelId="{3EADD71C-2D58-40E0-AD0B-D69721204289}" type="parTrans" cxnId="{9A1235F5-C2CF-4F4C-9DC9-825BB2853F21}">
      <dgm:prSet/>
      <dgm:spPr/>
      <dgm:t>
        <a:bodyPr/>
        <a:lstStyle/>
        <a:p>
          <a:endParaRPr lang="en-US"/>
        </a:p>
      </dgm:t>
    </dgm:pt>
    <dgm:pt modelId="{2840DBF8-7FA3-402E-A4C8-435B866EA78F}" type="sibTrans" cxnId="{9A1235F5-C2CF-4F4C-9DC9-825BB2853F21}">
      <dgm:prSet/>
      <dgm:spPr/>
      <dgm:t>
        <a:bodyPr/>
        <a:lstStyle/>
        <a:p>
          <a:endParaRPr lang="en-US"/>
        </a:p>
      </dgm:t>
    </dgm:pt>
    <dgm:pt modelId="{D0B06A48-7936-324C-ABB8-170C870E3883}" type="pres">
      <dgm:prSet presAssocID="{F7890D5F-E1FB-D442-8B99-85744E9CC790}" presName="Name0" presStyleCnt="0">
        <dgm:presLayoutVars>
          <dgm:dir/>
          <dgm:resizeHandles val="exact"/>
        </dgm:presLayoutVars>
      </dgm:prSet>
      <dgm:spPr/>
    </dgm:pt>
    <dgm:pt modelId="{15F23DAE-8BDA-4741-9A23-56AC8F9CD17D}" type="pres">
      <dgm:prSet presAssocID="{A3AEA3D0-1FAE-924D-9DD9-0FF5FC79A611}" presName="composite" presStyleCnt="0"/>
      <dgm:spPr/>
    </dgm:pt>
    <dgm:pt modelId="{B51EE0ED-E27F-C841-992A-420807CC7B2F}" type="pres">
      <dgm:prSet presAssocID="{A3AEA3D0-1FAE-924D-9DD9-0FF5FC79A611}" presName="rect1" presStyleLbl="trAlignAcc1" presStyleIdx="0" presStyleCnt="3">
        <dgm:presLayoutVars>
          <dgm:bulletEnabled val="1"/>
        </dgm:presLayoutVars>
      </dgm:prSet>
      <dgm:spPr/>
    </dgm:pt>
    <dgm:pt modelId="{3AE1658C-A5A5-BE45-AAD0-5BCEF6F44657}" type="pres">
      <dgm:prSet presAssocID="{A3AEA3D0-1FAE-924D-9DD9-0FF5FC79A611}" presName="rect2" presStyleLbl="fgImgPlace1" presStyleIdx="0" presStyleCnt="3"/>
      <dgm:spPr>
        <a:blipFill>
          <a:blip xmlns:r="http://schemas.openxmlformats.org/officeDocument/2006/relationships" r:embed="rId1"/>
          <a:srcRect/>
          <a:stretch>
            <a:fillRect l="-63000" r="-63000"/>
          </a:stretch>
        </a:blipFill>
      </dgm:spPr>
    </dgm:pt>
    <dgm:pt modelId="{75D938F6-A979-9B44-9E6F-E7A5650F293D}" type="pres">
      <dgm:prSet presAssocID="{69849C46-E250-2F4F-91E0-052C826538D2}" presName="sibTrans" presStyleCnt="0"/>
      <dgm:spPr/>
    </dgm:pt>
    <dgm:pt modelId="{40364418-4C36-49E8-B182-0670185A4DB2}" type="pres">
      <dgm:prSet presAssocID="{75A74E61-8408-4435-A860-DE92BA96D49D}" presName="composite" presStyleCnt="0"/>
      <dgm:spPr/>
    </dgm:pt>
    <dgm:pt modelId="{4C8873C4-AF8D-4702-9C1D-B10C46DF8FFF}" type="pres">
      <dgm:prSet presAssocID="{75A74E61-8408-4435-A860-DE92BA96D49D}" presName="rect1" presStyleLbl="trAlignAcc1" presStyleIdx="1" presStyleCnt="3">
        <dgm:presLayoutVars>
          <dgm:bulletEnabled val="1"/>
        </dgm:presLayoutVars>
      </dgm:prSet>
      <dgm:spPr/>
    </dgm:pt>
    <dgm:pt modelId="{3B9882FD-E515-4326-9E0E-B5F3680B3A4F}" type="pres">
      <dgm:prSet presAssocID="{75A74E61-8408-4435-A860-DE92BA96D49D}" presName="rect2"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C73869A3-6D1B-44D9-BCCA-3D295EAA4F29}" type="pres">
      <dgm:prSet presAssocID="{868E34EA-8ED2-468A-B61A-9AD539C81F1A}" presName="sibTrans" presStyleCnt="0"/>
      <dgm:spPr/>
    </dgm:pt>
    <dgm:pt modelId="{524FD488-E561-4213-8162-A652F5DB7481}" type="pres">
      <dgm:prSet presAssocID="{2F16698F-218E-4646-8340-C3EDB02CADB5}" presName="composite" presStyleCnt="0"/>
      <dgm:spPr/>
    </dgm:pt>
    <dgm:pt modelId="{30765635-35E3-440F-AEB2-FB6091F7C19A}" type="pres">
      <dgm:prSet presAssocID="{2F16698F-218E-4646-8340-C3EDB02CADB5}" presName="rect1" presStyleLbl="trAlignAcc1" presStyleIdx="2" presStyleCnt="3" custScaleX="163608" custScaleY="153184" custLinFactNeighborX="7227" custLinFactNeighborY="11308">
        <dgm:presLayoutVars>
          <dgm:bulletEnabled val="1"/>
        </dgm:presLayoutVars>
      </dgm:prSet>
      <dgm:spPr/>
    </dgm:pt>
    <dgm:pt modelId="{50BE8E58-68EC-40B4-95EB-5A1B02F4814C}" type="pres">
      <dgm:prSet presAssocID="{2F16698F-218E-4646-8340-C3EDB02CADB5}" presName="rect2" presStyleLbl="fgImgPlace1" presStyleIdx="2" presStyleCnt="3" custScaleX="126447" custScaleY="126447" custLinFactX="-29572" custLinFactNeighborX="-100000" custLinFactNeighborY="22759"/>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Lst>
  <dgm:cxnLst>
    <dgm:cxn modelId="{9203B909-D891-4759-9059-5CCC2EC0007A}" srcId="{A3AEA3D0-1FAE-924D-9DD9-0FF5FC79A611}" destId="{56661AAD-3AAF-4241-A422-4E59F4ECCC56}" srcOrd="1" destOrd="0" parTransId="{7C469B6C-D3F5-447E-8CF0-798943E42E45}" sibTransId="{5A6C5975-D36D-462E-9B7F-F5EBDF4CE9D2}"/>
    <dgm:cxn modelId="{F7043810-2359-471D-9DDA-D64FBD2630F6}" srcId="{F7890D5F-E1FB-D442-8B99-85744E9CC790}" destId="{2F16698F-218E-4646-8340-C3EDB02CADB5}" srcOrd="2" destOrd="0" parTransId="{B78AB466-FCDF-4DEA-BBE3-BF4320DFCAC6}" sibTransId="{7A93B8CF-70A8-4FA8-A805-1E1BD5F38A12}"/>
    <dgm:cxn modelId="{BB13C826-E7AA-4B4C-AC05-44683335ABC3}" type="presOf" srcId="{C1D55551-9C36-4928-AA56-F3C295BAE498}" destId="{4C8873C4-AF8D-4702-9C1D-B10C46DF8FFF}" srcOrd="0" destOrd="1" presId="urn:microsoft.com/office/officeart/2008/layout/PictureStrips"/>
    <dgm:cxn modelId="{2CAF3F3A-CBF2-4289-AABB-2D31D45E178A}" type="presOf" srcId="{F57A27EC-9F06-43E8-8B76-3989152C6CA1}" destId="{B51EE0ED-E27F-C841-992A-420807CC7B2F}" srcOrd="0" destOrd="1" presId="urn:microsoft.com/office/officeart/2008/layout/PictureStrips"/>
    <dgm:cxn modelId="{97B0853E-8A0F-487B-9031-E6E0A3190AAA}" srcId="{2F16698F-218E-4646-8340-C3EDB02CADB5}" destId="{D4C30AAA-38CE-45ED-9A1B-99220DA3CD07}" srcOrd="1" destOrd="0" parTransId="{F3C0EDFA-DD20-45E7-93B4-7D1CC7C37E1E}" sibTransId="{CC9B7FBD-D5F2-4C2E-93FF-8B86A44C311F}"/>
    <dgm:cxn modelId="{7D7F8C40-E836-44FC-A1F5-610DE5066DDF}" type="presOf" srcId="{2F16698F-218E-4646-8340-C3EDB02CADB5}" destId="{30765635-35E3-440F-AEB2-FB6091F7C19A}" srcOrd="0" destOrd="0" presId="urn:microsoft.com/office/officeart/2008/layout/PictureStrips"/>
    <dgm:cxn modelId="{0A247B5B-7145-46BD-949A-A3E5B36EA7BA}" srcId="{2F16698F-218E-4646-8340-C3EDB02CADB5}" destId="{DCED1072-3D10-4B2B-BDAC-4B14FEEDAAD2}" srcOrd="0" destOrd="0" parTransId="{D0EC601A-FC56-4E7F-BE9A-56075B58E4A9}" sibTransId="{23004390-CC5F-451D-9F7F-064E71D91D19}"/>
    <dgm:cxn modelId="{E4C62F61-3F8B-42A7-A7EE-ED3A12473B27}" type="presOf" srcId="{A0497E2F-ADFE-4461-BAAE-E4069E8EAFD8}" destId="{4C8873C4-AF8D-4702-9C1D-B10C46DF8FFF}" srcOrd="0" destOrd="3" presId="urn:microsoft.com/office/officeart/2008/layout/PictureStrips"/>
    <dgm:cxn modelId="{4AAAB962-DEC3-4E83-B2F8-50FD17E7A14C}" type="presOf" srcId="{3C10C21F-9F38-4481-8151-DBE70C06106D}" destId="{30765635-35E3-440F-AEB2-FB6091F7C19A}" srcOrd="0" destOrd="3" presId="urn:microsoft.com/office/officeart/2008/layout/PictureStrips"/>
    <dgm:cxn modelId="{1EA8A243-E555-45F4-8B30-372B6F4EBD7B}" srcId="{A3AEA3D0-1FAE-924D-9DD9-0FF5FC79A611}" destId="{113B9540-EA84-4C94-B5CF-7DB6B98B5D73}" srcOrd="2" destOrd="0" parTransId="{BF9E5C62-ADBE-4C8C-BBDA-55700CBF27F2}" sibTransId="{9BD7291F-1500-4704-B260-6E4FEB1D81B9}"/>
    <dgm:cxn modelId="{84F7F165-FCDE-4034-A6CC-62A9C14E9BA8}" type="presOf" srcId="{113B9540-EA84-4C94-B5CF-7DB6B98B5D73}" destId="{B51EE0ED-E27F-C841-992A-420807CC7B2F}" srcOrd="0" destOrd="3" presId="urn:microsoft.com/office/officeart/2008/layout/PictureStrips"/>
    <dgm:cxn modelId="{1C827367-54AE-4D1D-B413-3B1B23385256}" type="presOf" srcId="{75A74E61-8408-4435-A860-DE92BA96D49D}" destId="{4C8873C4-AF8D-4702-9C1D-B10C46DF8FFF}" srcOrd="0" destOrd="0" presId="urn:microsoft.com/office/officeart/2008/layout/PictureStrips"/>
    <dgm:cxn modelId="{1A791A53-427B-4E94-89F8-1FAE4A2D593A}" type="presOf" srcId="{D4C30AAA-38CE-45ED-9A1B-99220DA3CD07}" destId="{30765635-35E3-440F-AEB2-FB6091F7C19A}" srcOrd="0" destOrd="2" presId="urn:microsoft.com/office/officeart/2008/layout/PictureStrips"/>
    <dgm:cxn modelId="{6091FC55-FA45-4EAF-81E5-7B0957FC74C5}" type="presOf" srcId="{56661AAD-3AAF-4241-A422-4E59F4ECCC56}" destId="{B51EE0ED-E27F-C841-992A-420807CC7B2F}" srcOrd="0" destOrd="2" presId="urn:microsoft.com/office/officeart/2008/layout/PictureStrips"/>
    <dgm:cxn modelId="{7024A4B6-FFF0-8742-9562-64CCCC508A29}" type="presOf" srcId="{A3AEA3D0-1FAE-924D-9DD9-0FF5FC79A611}" destId="{B51EE0ED-E27F-C841-992A-420807CC7B2F}" srcOrd="0" destOrd="0" presId="urn:microsoft.com/office/officeart/2008/layout/PictureStrips"/>
    <dgm:cxn modelId="{7692B7C8-B9CC-449D-8871-306D05EFC622}" srcId="{75A74E61-8408-4435-A860-DE92BA96D49D}" destId="{C1D55551-9C36-4928-AA56-F3C295BAE498}" srcOrd="0" destOrd="0" parTransId="{A0C83589-8A31-4618-9C63-669C45129803}" sibTransId="{BD8624EF-EC63-46A2-BF5C-0C31B741283A}"/>
    <dgm:cxn modelId="{DB0C66C9-9DF7-42E8-B457-DF716C632899}" type="presOf" srcId="{DCED1072-3D10-4B2B-BDAC-4B14FEEDAAD2}" destId="{30765635-35E3-440F-AEB2-FB6091F7C19A}" srcOrd="0" destOrd="1" presId="urn:microsoft.com/office/officeart/2008/layout/PictureStrips"/>
    <dgm:cxn modelId="{1709BCCC-16EB-40AD-BC92-2243A170CB5C}" srcId="{A3AEA3D0-1FAE-924D-9DD9-0FF5FC79A611}" destId="{F57A27EC-9F06-43E8-8B76-3989152C6CA1}" srcOrd="0" destOrd="0" parTransId="{9A0989B1-1F18-4EFB-96FF-8132624DE585}" sibTransId="{913705A4-BAE4-40A1-8436-16EB8933842B}"/>
    <dgm:cxn modelId="{A2A347CD-AADA-DA4D-8CD1-8D1BBFC5C38C}" type="presOf" srcId="{F7890D5F-E1FB-D442-8B99-85744E9CC790}" destId="{D0B06A48-7936-324C-ABB8-170C870E3883}" srcOrd="0" destOrd="0" presId="urn:microsoft.com/office/officeart/2008/layout/PictureStrips"/>
    <dgm:cxn modelId="{C31A40DA-A70A-4BBE-8182-AEC46836EFF9}" type="presOf" srcId="{F3594201-3D7E-4887-AE1C-B6E69E71DB69}" destId="{4C8873C4-AF8D-4702-9C1D-B10C46DF8FFF}" srcOrd="0" destOrd="2" presId="urn:microsoft.com/office/officeart/2008/layout/PictureStrips"/>
    <dgm:cxn modelId="{39893DDE-A241-4997-8F9C-409378E2560B}" srcId="{F7890D5F-E1FB-D442-8B99-85744E9CC790}" destId="{75A74E61-8408-4435-A860-DE92BA96D49D}" srcOrd="1" destOrd="0" parTransId="{549170F5-CB8B-4B4E-B26A-D82F1DEAFA98}" sibTransId="{868E34EA-8ED2-468A-B61A-9AD539C81F1A}"/>
    <dgm:cxn modelId="{4C9974DF-77F0-446E-9011-FE076FE8D2B1}" srcId="{75A74E61-8408-4435-A860-DE92BA96D49D}" destId="{A0497E2F-ADFE-4461-BAAE-E4069E8EAFD8}" srcOrd="2" destOrd="0" parTransId="{B73F44BA-491E-4C94-8033-BDD355339E99}" sibTransId="{233CAF59-963E-49F5-B3ED-791BF82EFC99}"/>
    <dgm:cxn modelId="{99AE01E4-08F9-4E40-8B6C-C967F5BB7B6A}" srcId="{F7890D5F-E1FB-D442-8B99-85744E9CC790}" destId="{A3AEA3D0-1FAE-924D-9DD9-0FF5FC79A611}" srcOrd="0" destOrd="0" parTransId="{DA6E76A5-902A-834C-ABED-4406B2A8EED4}" sibTransId="{69849C46-E250-2F4F-91E0-052C826538D2}"/>
    <dgm:cxn modelId="{FEA883F3-F86A-4897-916C-BA5F9762979E}" srcId="{75A74E61-8408-4435-A860-DE92BA96D49D}" destId="{F3594201-3D7E-4887-AE1C-B6E69E71DB69}" srcOrd="1" destOrd="0" parTransId="{856A64FA-EA32-49C8-AD81-E9C7E6A2A3F4}" sibTransId="{FED5FBF4-94DB-4A11-8FB1-B5B57BE46C85}"/>
    <dgm:cxn modelId="{9A1235F5-C2CF-4F4C-9DC9-825BB2853F21}" srcId="{2F16698F-218E-4646-8340-C3EDB02CADB5}" destId="{3C10C21F-9F38-4481-8151-DBE70C06106D}" srcOrd="2" destOrd="0" parTransId="{3EADD71C-2D58-40E0-AD0B-D69721204289}" sibTransId="{2840DBF8-7FA3-402E-A4C8-435B866EA78F}"/>
    <dgm:cxn modelId="{3B09F487-3940-9248-8BED-DD7A03EA5D25}" type="presParOf" srcId="{D0B06A48-7936-324C-ABB8-170C870E3883}" destId="{15F23DAE-8BDA-4741-9A23-56AC8F9CD17D}" srcOrd="0" destOrd="0" presId="urn:microsoft.com/office/officeart/2008/layout/PictureStrips"/>
    <dgm:cxn modelId="{1F7DE2F7-32CE-8548-97AD-5D3B81794AE3}" type="presParOf" srcId="{15F23DAE-8BDA-4741-9A23-56AC8F9CD17D}" destId="{B51EE0ED-E27F-C841-992A-420807CC7B2F}" srcOrd="0" destOrd="0" presId="urn:microsoft.com/office/officeart/2008/layout/PictureStrips"/>
    <dgm:cxn modelId="{11ADEF92-FF9F-7C4A-B678-DF9DF7412662}" type="presParOf" srcId="{15F23DAE-8BDA-4741-9A23-56AC8F9CD17D}" destId="{3AE1658C-A5A5-BE45-AAD0-5BCEF6F44657}" srcOrd="1" destOrd="0" presId="urn:microsoft.com/office/officeart/2008/layout/PictureStrips"/>
    <dgm:cxn modelId="{E81F5630-F359-D940-B523-651FCB62B758}" type="presParOf" srcId="{D0B06A48-7936-324C-ABB8-170C870E3883}" destId="{75D938F6-A979-9B44-9E6F-E7A5650F293D}" srcOrd="1" destOrd="0" presId="urn:microsoft.com/office/officeart/2008/layout/PictureStrips"/>
    <dgm:cxn modelId="{0F7E0C7C-F34E-4A9D-966B-63DD2C60C59C}" type="presParOf" srcId="{D0B06A48-7936-324C-ABB8-170C870E3883}" destId="{40364418-4C36-49E8-B182-0670185A4DB2}" srcOrd="2" destOrd="0" presId="urn:microsoft.com/office/officeart/2008/layout/PictureStrips"/>
    <dgm:cxn modelId="{68C1FD2D-4395-4A7D-93C2-7FF4283116F9}" type="presParOf" srcId="{40364418-4C36-49E8-B182-0670185A4DB2}" destId="{4C8873C4-AF8D-4702-9C1D-B10C46DF8FFF}" srcOrd="0" destOrd="0" presId="urn:microsoft.com/office/officeart/2008/layout/PictureStrips"/>
    <dgm:cxn modelId="{DE4E5626-0551-4E14-8D78-33037ED37CDE}" type="presParOf" srcId="{40364418-4C36-49E8-B182-0670185A4DB2}" destId="{3B9882FD-E515-4326-9E0E-B5F3680B3A4F}" srcOrd="1" destOrd="0" presId="urn:microsoft.com/office/officeart/2008/layout/PictureStrips"/>
    <dgm:cxn modelId="{4A905D62-1539-44F8-AAC3-F4143EA8E442}" type="presParOf" srcId="{D0B06A48-7936-324C-ABB8-170C870E3883}" destId="{C73869A3-6D1B-44D9-BCCA-3D295EAA4F29}" srcOrd="3" destOrd="0" presId="urn:microsoft.com/office/officeart/2008/layout/PictureStrips"/>
    <dgm:cxn modelId="{7C7776BC-0490-46F8-ADD3-65BA8E124643}" type="presParOf" srcId="{D0B06A48-7936-324C-ABB8-170C870E3883}" destId="{524FD488-E561-4213-8162-A652F5DB7481}" srcOrd="4" destOrd="0" presId="urn:microsoft.com/office/officeart/2008/layout/PictureStrips"/>
    <dgm:cxn modelId="{529F3B0A-4913-4B55-9AEB-E02BEEF39785}" type="presParOf" srcId="{524FD488-E561-4213-8162-A652F5DB7481}" destId="{30765635-35E3-440F-AEB2-FB6091F7C19A}" srcOrd="0" destOrd="0" presId="urn:microsoft.com/office/officeart/2008/layout/PictureStrips"/>
    <dgm:cxn modelId="{E21CF839-58E3-4A20-BBE6-4E30BF43912C}" type="presParOf" srcId="{524FD488-E561-4213-8162-A652F5DB7481}" destId="{50BE8E58-68EC-40B4-95EB-5A1B02F4814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25FB9-0135-4ABB-938B-FA4D6E9FA5D0}">
      <dsp:nvSpPr>
        <dsp:cNvPr id="0" name=""/>
        <dsp:cNvSpPr/>
      </dsp:nvSpPr>
      <dsp:spPr>
        <a:xfrm>
          <a:off x="989" y="1315875"/>
          <a:ext cx="1107959" cy="427672"/>
        </a:xfrm>
        <a:prstGeom prst="chevron">
          <a:avLst>
            <a:gd name="adj" fmla="val 4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E81588-CCA9-442F-816C-A5B9EE1C1FBE}">
      <dsp:nvSpPr>
        <dsp:cNvPr id="0" name=""/>
        <dsp:cNvSpPr/>
      </dsp:nvSpPr>
      <dsp:spPr>
        <a:xfrm>
          <a:off x="296445" y="1422793"/>
          <a:ext cx="935610" cy="42767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Detect</a:t>
          </a:r>
        </a:p>
      </dsp:txBody>
      <dsp:txXfrm>
        <a:off x="308971" y="1435319"/>
        <a:ext cx="910558" cy="402620"/>
      </dsp:txXfrm>
    </dsp:sp>
    <dsp:sp modelId="{104C2E37-1AD0-45DD-8679-445C6AE8982A}">
      <dsp:nvSpPr>
        <dsp:cNvPr id="0" name=""/>
        <dsp:cNvSpPr/>
      </dsp:nvSpPr>
      <dsp:spPr>
        <a:xfrm>
          <a:off x="1266525" y="1315875"/>
          <a:ext cx="1107959" cy="427672"/>
        </a:xfrm>
        <a:prstGeom prst="chevron">
          <a:avLst>
            <a:gd name="adj" fmla="val 4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643713E-585A-45EA-9CF6-B1E773A78DAD}">
      <dsp:nvSpPr>
        <dsp:cNvPr id="0" name=""/>
        <dsp:cNvSpPr/>
      </dsp:nvSpPr>
      <dsp:spPr>
        <a:xfrm>
          <a:off x="1561981" y="1422793"/>
          <a:ext cx="935610" cy="42767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Investigate</a:t>
          </a:r>
        </a:p>
      </dsp:txBody>
      <dsp:txXfrm>
        <a:off x="1574507" y="1435319"/>
        <a:ext cx="910558" cy="402620"/>
      </dsp:txXfrm>
    </dsp:sp>
    <dsp:sp modelId="{0CCF1FA7-04DA-409E-BEAC-28784CB115DD}">
      <dsp:nvSpPr>
        <dsp:cNvPr id="0" name=""/>
        <dsp:cNvSpPr/>
      </dsp:nvSpPr>
      <dsp:spPr>
        <a:xfrm>
          <a:off x="2532061" y="1315875"/>
          <a:ext cx="1107959" cy="427672"/>
        </a:xfrm>
        <a:prstGeom prst="chevron">
          <a:avLst>
            <a:gd name="adj" fmla="val 4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EDDE656-328C-4C37-A2E4-5572ED518226}">
      <dsp:nvSpPr>
        <dsp:cNvPr id="0" name=""/>
        <dsp:cNvSpPr/>
      </dsp:nvSpPr>
      <dsp:spPr>
        <a:xfrm>
          <a:off x="2827517" y="1422793"/>
          <a:ext cx="935610" cy="42767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Contain</a:t>
          </a:r>
        </a:p>
      </dsp:txBody>
      <dsp:txXfrm>
        <a:off x="2840043" y="1435319"/>
        <a:ext cx="910558" cy="402620"/>
      </dsp:txXfrm>
    </dsp:sp>
    <dsp:sp modelId="{0B6297D0-D5FC-4DF7-B2F2-B7F9F58A8C33}">
      <dsp:nvSpPr>
        <dsp:cNvPr id="0" name=""/>
        <dsp:cNvSpPr/>
      </dsp:nvSpPr>
      <dsp:spPr>
        <a:xfrm>
          <a:off x="3797597" y="1315875"/>
          <a:ext cx="1107959" cy="427672"/>
        </a:xfrm>
        <a:prstGeom prst="chevron">
          <a:avLst>
            <a:gd name="adj" fmla="val 4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A4961C5-8599-4848-874E-F643680B42F3}">
      <dsp:nvSpPr>
        <dsp:cNvPr id="0" name=""/>
        <dsp:cNvSpPr/>
      </dsp:nvSpPr>
      <dsp:spPr>
        <a:xfrm>
          <a:off x="4093053" y="1422793"/>
          <a:ext cx="935610" cy="42767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Eradicate</a:t>
          </a:r>
        </a:p>
      </dsp:txBody>
      <dsp:txXfrm>
        <a:off x="4105579" y="1435319"/>
        <a:ext cx="910558" cy="402620"/>
      </dsp:txXfrm>
    </dsp:sp>
    <dsp:sp modelId="{DC14743F-8B0F-4CC6-869A-7E28060DB9C5}">
      <dsp:nvSpPr>
        <dsp:cNvPr id="0" name=""/>
        <dsp:cNvSpPr/>
      </dsp:nvSpPr>
      <dsp:spPr>
        <a:xfrm>
          <a:off x="5063134" y="1315875"/>
          <a:ext cx="1107959" cy="427672"/>
        </a:xfrm>
        <a:prstGeom prst="chevron">
          <a:avLst>
            <a:gd name="adj" fmla="val 40000"/>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6C6CB85-D523-4DDA-A12E-4B38A64F1767}">
      <dsp:nvSpPr>
        <dsp:cNvPr id="0" name=""/>
        <dsp:cNvSpPr/>
      </dsp:nvSpPr>
      <dsp:spPr>
        <a:xfrm>
          <a:off x="5358589" y="1422793"/>
          <a:ext cx="935610" cy="427672"/>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Recover</a:t>
          </a:r>
        </a:p>
      </dsp:txBody>
      <dsp:txXfrm>
        <a:off x="5371115" y="1435319"/>
        <a:ext cx="910558" cy="402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25FB9-0135-4ABB-938B-FA4D6E9FA5D0}">
      <dsp:nvSpPr>
        <dsp:cNvPr id="0" name=""/>
        <dsp:cNvSpPr/>
      </dsp:nvSpPr>
      <dsp:spPr>
        <a:xfrm>
          <a:off x="496" y="660069"/>
          <a:ext cx="555774" cy="214529"/>
        </a:xfrm>
        <a:prstGeom prst="chevron">
          <a:avLst>
            <a:gd name="adj" fmla="val 4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8E81588-CCA9-442F-816C-A5B9EE1C1FBE}">
      <dsp:nvSpPr>
        <dsp:cNvPr id="0" name=""/>
        <dsp:cNvSpPr/>
      </dsp:nvSpPr>
      <dsp:spPr>
        <a:xfrm>
          <a:off x="148703" y="713701"/>
          <a:ext cx="469320" cy="214529"/>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Detect</a:t>
          </a:r>
        </a:p>
      </dsp:txBody>
      <dsp:txXfrm>
        <a:off x="154986" y="719984"/>
        <a:ext cx="456754" cy="201963"/>
      </dsp:txXfrm>
    </dsp:sp>
    <dsp:sp modelId="{104C2E37-1AD0-45DD-8679-445C6AE8982A}">
      <dsp:nvSpPr>
        <dsp:cNvPr id="0" name=""/>
        <dsp:cNvSpPr/>
      </dsp:nvSpPr>
      <dsp:spPr>
        <a:xfrm>
          <a:off x="635314" y="660069"/>
          <a:ext cx="555774" cy="214529"/>
        </a:xfrm>
        <a:prstGeom prst="chevron">
          <a:avLst>
            <a:gd name="adj" fmla="val 4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643713E-585A-45EA-9CF6-B1E773A78DAD}">
      <dsp:nvSpPr>
        <dsp:cNvPr id="0" name=""/>
        <dsp:cNvSpPr/>
      </dsp:nvSpPr>
      <dsp:spPr>
        <a:xfrm>
          <a:off x="783521" y="713701"/>
          <a:ext cx="469320" cy="21452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Investigate</a:t>
          </a:r>
        </a:p>
      </dsp:txBody>
      <dsp:txXfrm>
        <a:off x="789804" y="719984"/>
        <a:ext cx="456754" cy="201963"/>
      </dsp:txXfrm>
    </dsp:sp>
    <dsp:sp modelId="{0CCF1FA7-04DA-409E-BEAC-28784CB115DD}">
      <dsp:nvSpPr>
        <dsp:cNvPr id="0" name=""/>
        <dsp:cNvSpPr/>
      </dsp:nvSpPr>
      <dsp:spPr>
        <a:xfrm>
          <a:off x="1270132" y="660069"/>
          <a:ext cx="555774" cy="214529"/>
        </a:xfrm>
        <a:prstGeom prst="chevron">
          <a:avLst>
            <a:gd name="adj" fmla="val 4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EDDE656-328C-4C37-A2E4-5572ED518226}">
      <dsp:nvSpPr>
        <dsp:cNvPr id="0" name=""/>
        <dsp:cNvSpPr/>
      </dsp:nvSpPr>
      <dsp:spPr>
        <a:xfrm>
          <a:off x="1418339" y="713701"/>
          <a:ext cx="469320" cy="214529"/>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Contain</a:t>
          </a:r>
        </a:p>
      </dsp:txBody>
      <dsp:txXfrm>
        <a:off x="1424622" y="719984"/>
        <a:ext cx="456754" cy="201963"/>
      </dsp:txXfrm>
    </dsp:sp>
    <dsp:sp modelId="{0B6297D0-D5FC-4DF7-B2F2-B7F9F58A8C33}">
      <dsp:nvSpPr>
        <dsp:cNvPr id="0" name=""/>
        <dsp:cNvSpPr/>
      </dsp:nvSpPr>
      <dsp:spPr>
        <a:xfrm>
          <a:off x="1904950" y="660069"/>
          <a:ext cx="555774" cy="214529"/>
        </a:xfrm>
        <a:prstGeom prst="chevron">
          <a:avLst>
            <a:gd name="adj" fmla="val 4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A4961C5-8599-4848-874E-F643680B42F3}">
      <dsp:nvSpPr>
        <dsp:cNvPr id="0" name=""/>
        <dsp:cNvSpPr/>
      </dsp:nvSpPr>
      <dsp:spPr>
        <a:xfrm>
          <a:off x="2053157" y="713701"/>
          <a:ext cx="469320" cy="214529"/>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Eradicate</a:t>
          </a:r>
        </a:p>
      </dsp:txBody>
      <dsp:txXfrm>
        <a:off x="2059440" y="719984"/>
        <a:ext cx="456754" cy="201963"/>
      </dsp:txXfrm>
    </dsp:sp>
    <dsp:sp modelId="{DC14743F-8B0F-4CC6-869A-7E28060DB9C5}">
      <dsp:nvSpPr>
        <dsp:cNvPr id="0" name=""/>
        <dsp:cNvSpPr/>
      </dsp:nvSpPr>
      <dsp:spPr>
        <a:xfrm>
          <a:off x="2539769" y="660069"/>
          <a:ext cx="555774" cy="214529"/>
        </a:xfrm>
        <a:prstGeom prst="chevron">
          <a:avLst>
            <a:gd name="adj" fmla="val 40000"/>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6C6CB85-D523-4DDA-A12E-4B38A64F1767}">
      <dsp:nvSpPr>
        <dsp:cNvPr id="0" name=""/>
        <dsp:cNvSpPr/>
      </dsp:nvSpPr>
      <dsp:spPr>
        <a:xfrm>
          <a:off x="2687975" y="713701"/>
          <a:ext cx="469320" cy="214529"/>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Recover</a:t>
          </a:r>
        </a:p>
      </dsp:txBody>
      <dsp:txXfrm>
        <a:off x="2694258" y="719984"/>
        <a:ext cx="456754" cy="2019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EE0ED-E27F-C841-992A-420807CC7B2F}">
      <dsp:nvSpPr>
        <dsp:cNvPr id="0" name=""/>
        <dsp:cNvSpPr/>
      </dsp:nvSpPr>
      <dsp:spPr>
        <a:xfrm>
          <a:off x="233377" y="769836"/>
          <a:ext cx="5582321" cy="174447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591"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AD-IoT - Best IoT/OT security solution </a:t>
          </a:r>
          <a:endParaRPr lang="en-IL" sz="1400" kern="1200" dirty="0"/>
        </a:p>
        <a:p>
          <a:pPr marL="57150" lvl="1" indent="-57150" algn="l" defTabSz="488950">
            <a:lnSpc>
              <a:spcPct val="90000"/>
            </a:lnSpc>
            <a:spcBef>
              <a:spcPct val="0"/>
            </a:spcBef>
            <a:spcAft>
              <a:spcPct val="15000"/>
            </a:spcAft>
            <a:buChar char="•"/>
          </a:pPr>
          <a:r>
            <a:rPr lang="en-US" sz="1100" kern="1200" dirty="0"/>
            <a:t>A single, integrated platform for reducing ICS risk across multiple dimensions simultaneously</a:t>
          </a:r>
        </a:p>
        <a:p>
          <a:pPr marL="57150" lvl="1" indent="-57150" algn="l" defTabSz="488950">
            <a:lnSpc>
              <a:spcPct val="90000"/>
            </a:lnSpc>
            <a:spcBef>
              <a:spcPct val="0"/>
            </a:spcBef>
            <a:spcAft>
              <a:spcPct val="15000"/>
            </a:spcAft>
            <a:buChar char="•"/>
          </a:pPr>
          <a:r>
            <a:rPr lang="en-US" sz="1100" kern="1200" dirty="0"/>
            <a:t>Deployed across 1,200+ production ICS networks worldwide</a:t>
          </a:r>
        </a:p>
        <a:p>
          <a:pPr marL="57150" lvl="1" indent="-57150" algn="l" defTabSz="488950">
            <a:lnSpc>
              <a:spcPct val="90000"/>
            </a:lnSpc>
            <a:spcBef>
              <a:spcPct val="0"/>
            </a:spcBef>
            <a:spcAft>
              <a:spcPct val="15000"/>
            </a:spcAft>
            <a:buChar char="•"/>
          </a:pPr>
          <a:r>
            <a:rPr lang="en-US" sz="1100" kern="1200" dirty="0"/>
            <a:t>Advanced self-learning analytics rapidly identify threats with minimal false positives.</a:t>
          </a:r>
        </a:p>
      </dsp:txBody>
      <dsp:txXfrm>
        <a:off x="233377" y="769836"/>
        <a:ext cx="5582321" cy="1744475"/>
      </dsp:txXfrm>
    </dsp:sp>
    <dsp:sp modelId="{3AE1658C-A5A5-BE45-AAD0-5BCEF6F44657}">
      <dsp:nvSpPr>
        <dsp:cNvPr id="0" name=""/>
        <dsp:cNvSpPr/>
      </dsp:nvSpPr>
      <dsp:spPr>
        <a:xfrm>
          <a:off x="781" y="517857"/>
          <a:ext cx="1221132" cy="1831699"/>
        </a:xfrm>
        <a:prstGeom prst="rect">
          <a:avLst/>
        </a:prstGeom>
        <a:blipFill>
          <a:blip xmlns:r="http://schemas.openxmlformats.org/officeDocument/2006/relationships" r:embed="rId1"/>
          <a:srcRect/>
          <a:stretch>
            <a:fillRect l="-63000" r="-6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8873C4-AF8D-4702-9C1D-B10C46DF8FFF}">
      <dsp:nvSpPr>
        <dsp:cNvPr id="0" name=""/>
        <dsp:cNvSpPr/>
      </dsp:nvSpPr>
      <dsp:spPr>
        <a:xfrm>
          <a:off x="6337771" y="769836"/>
          <a:ext cx="5582321" cy="174447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591"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Azure Sentinel - Best SIEM SOAR </a:t>
          </a:r>
        </a:p>
        <a:p>
          <a:pPr marL="57150" lvl="1" indent="-57150" algn="l" defTabSz="488950">
            <a:lnSpc>
              <a:spcPct val="90000"/>
            </a:lnSpc>
            <a:spcBef>
              <a:spcPct val="0"/>
            </a:spcBef>
            <a:spcAft>
              <a:spcPct val="15000"/>
            </a:spcAft>
            <a:buChar char="•"/>
          </a:pPr>
          <a:r>
            <a:rPr lang="en-US" sz="1100" kern="1200"/>
            <a:t>Data collection using built-in connectors, native integration of Microsoft signals, and support for industry standard log formats</a:t>
          </a:r>
          <a:endParaRPr lang="en-US" sz="1100" kern="1200" dirty="0"/>
        </a:p>
        <a:p>
          <a:pPr marL="57150" lvl="1" indent="-57150" algn="l" defTabSz="488950">
            <a:lnSpc>
              <a:spcPct val="90000"/>
            </a:lnSpc>
            <a:spcBef>
              <a:spcPct val="0"/>
            </a:spcBef>
            <a:spcAft>
              <a:spcPct val="15000"/>
            </a:spcAft>
            <a:buChar char="•"/>
          </a:pPr>
          <a:r>
            <a:rPr lang="en-US" sz="1100" kern="1200"/>
            <a:t>Graphical and AI-based investigation which reduces the time identify  attack and its impact</a:t>
          </a:r>
          <a:endParaRPr lang="en-US" sz="1100" kern="1200" dirty="0"/>
        </a:p>
        <a:p>
          <a:pPr marL="57150" lvl="1" indent="-57150" algn="l" defTabSz="488950">
            <a:lnSpc>
              <a:spcPct val="90000"/>
            </a:lnSpc>
            <a:spcBef>
              <a:spcPct val="0"/>
            </a:spcBef>
            <a:spcAft>
              <a:spcPct val="15000"/>
            </a:spcAft>
            <a:buChar char="•"/>
          </a:pPr>
          <a:r>
            <a:rPr lang="en-US" sz="1100" kern="1200"/>
            <a:t>Built-in automation and orchestration with pre-defined or custom playbooks to solve repetitive tasks</a:t>
          </a:r>
          <a:endParaRPr lang="en-US" sz="1100" kern="1200" dirty="0"/>
        </a:p>
      </dsp:txBody>
      <dsp:txXfrm>
        <a:off x="6337771" y="769836"/>
        <a:ext cx="5582321" cy="1744475"/>
      </dsp:txXfrm>
    </dsp:sp>
    <dsp:sp modelId="{3B9882FD-E515-4326-9E0E-B5F3680B3A4F}">
      <dsp:nvSpPr>
        <dsp:cNvPr id="0" name=""/>
        <dsp:cNvSpPr/>
      </dsp:nvSpPr>
      <dsp:spPr>
        <a:xfrm>
          <a:off x="6105174" y="517857"/>
          <a:ext cx="1221132" cy="1831699"/>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765635-35E3-440F-AEB2-FB6091F7C19A}">
      <dsp:nvSpPr>
        <dsp:cNvPr id="0" name=""/>
        <dsp:cNvSpPr/>
      </dsp:nvSpPr>
      <dsp:spPr>
        <a:xfrm>
          <a:off x="1797308" y="2941526"/>
          <a:ext cx="9133125" cy="267225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591"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t>Winning with the Best of Both Worlds </a:t>
          </a:r>
        </a:p>
        <a:p>
          <a:pPr marL="114300" lvl="1" indent="-114300" algn="l" defTabSz="622300">
            <a:lnSpc>
              <a:spcPct val="90000"/>
            </a:lnSpc>
            <a:spcBef>
              <a:spcPct val="0"/>
            </a:spcBef>
            <a:spcAft>
              <a:spcPct val="15000"/>
            </a:spcAft>
            <a:buChar char="•"/>
          </a:pPr>
          <a:r>
            <a:rPr lang="en-US" sz="1400" kern="1200" dirty="0"/>
            <a:t>Out of the box OT playbooks which allows to automates OT SOC operations</a:t>
          </a:r>
        </a:p>
        <a:p>
          <a:pPr marL="114300" lvl="1" indent="-114300" algn="l" defTabSz="622300">
            <a:lnSpc>
              <a:spcPct val="90000"/>
            </a:lnSpc>
            <a:spcBef>
              <a:spcPct val="0"/>
            </a:spcBef>
            <a:spcAft>
              <a:spcPct val="15000"/>
            </a:spcAft>
            <a:buChar char="•"/>
          </a:pPr>
          <a:r>
            <a:rPr lang="en-US" sz="1400" kern="1200" dirty="0"/>
            <a:t>Reducing complexity of data collection reducing the need for agents to collect the data</a:t>
          </a:r>
        </a:p>
        <a:p>
          <a:pPr marL="114300" lvl="1" indent="-114300" algn="l" defTabSz="622300">
            <a:lnSpc>
              <a:spcPct val="90000"/>
            </a:lnSpc>
            <a:spcBef>
              <a:spcPct val="0"/>
            </a:spcBef>
            <a:spcAft>
              <a:spcPct val="15000"/>
            </a:spcAft>
            <a:buChar char="•"/>
          </a:pPr>
          <a:r>
            <a:rPr lang="en-US" sz="1400" kern="1200" dirty="0"/>
            <a:t>All the data which is collected is synced which allows a comprehensive analysis of both IT and OT</a:t>
          </a:r>
        </a:p>
      </dsp:txBody>
      <dsp:txXfrm>
        <a:off x="1797308" y="2941526"/>
        <a:ext cx="9133125" cy="2672257"/>
      </dsp:txXfrm>
    </dsp:sp>
    <dsp:sp modelId="{50BE8E58-68EC-40B4-95EB-5A1B02F4814C}">
      <dsp:nvSpPr>
        <dsp:cNvPr id="0" name=""/>
        <dsp:cNvSpPr/>
      </dsp:nvSpPr>
      <dsp:spPr>
        <a:xfrm>
          <a:off x="1192956" y="3130834"/>
          <a:ext cx="1544085" cy="231612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7/1/2021 1:51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7/1/2021 1:51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4465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CLICK IN SLIDE MODE TO START ANIMATION</a:t>
            </a:r>
            <a:endParaRPr/>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500"/>
              <a:buFont typeface="Calibri"/>
              <a:buNone/>
            </a:pPr>
            <a:fld id="{00000000-1234-1234-1234-123412341234}" type="slidenum">
              <a:rPr lang="en-US" sz="2500" b="0" i="0" u="none" strike="noStrike" cap="none">
                <a:solidFill>
                  <a:srgbClr val="000000"/>
                </a:solidFill>
                <a:latin typeface="Calibri"/>
                <a:ea typeface="Calibri"/>
                <a:cs typeface="Calibri"/>
                <a:sym typeface="Calibri"/>
              </a:rPr>
              <a:t>18</a:t>
            </a:fld>
            <a:endParaRPr sz="25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8789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CLICK IN SLIDE MODE TO START ANIMATION</a:t>
            </a:r>
            <a:endParaRPr/>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500"/>
              <a:buFont typeface="Calibri"/>
              <a:buNone/>
            </a:pPr>
            <a:fld id="{00000000-1234-1234-1234-123412341234}" type="slidenum">
              <a:rPr lang="en-US" sz="2500" b="0" i="0" u="none" strike="noStrike" cap="none">
                <a:solidFill>
                  <a:srgbClr val="000000"/>
                </a:solidFill>
                <a:latin typeface="Calibri"/>
                <a:ea typeface="Calibri"/>
                <a:cs typeface="Calibri"/>
                <a:sym typeface="Calibri"/>
              </a:rPr>
              <a:t>19</a:t>
            </a:fld>
            <a:endParaRPr sz="25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1044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CLICK IN SLIDE MODE TO START ANIMATION</a:t>
            </a:r>
            <a:endParaRPr/>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500"/>
              <a:buFont typeface="Calibri"/>
              <a:buNone/>
            </a:pPr>
            <a:fld id="{00000000-1234-1234-1234-123412341234}" type="slidenum">
              <a:rPr lang="en-US" sz="2500" b="0" i="0" u="none" strike="noStrike" cap="none">
                <a:solidFill>
                  <a:srgbClr val="000000"/>
                </a:solidFill>
                <a:latin typeface="Calibri"/>
                <a:ea typeface="Calibri"/>
                <a:cs typeface="Calibri"/>
                <a:sym typeface="Calibri"/>
              </a:rPr>
              <a:t>20</a:t>
            </a:fld>
            <a:endParaRPr sz="25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96889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55261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4260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Detect</a:t>
            </a:r>
            <a:r>
              <a:rPr lang="en-US" dirty="0"/>
              <a:t> – Defender for IoT</a:t>
            </a:r>
          </a:p>
          <a:p>
            <a:r>
              <a:rPr lang="en-US" b="1" dirty="0"/>
              <a:t>Investigate</a:t>
            </a:r>
            <a:r>
              <a:rPr lang="en-US" dirty="0"/>
              <a:t> – SOC procedures, SOAR for alert correlation for multiple 3</a:t>
            </a:r>
            <a:r>
              <a:rPr lang="en-US" baseline="30000" dirty="0"/>
              <a:t>rd</a:t>
            </a:r>
            <a:r>
              <a:rPr lang="en-US" dirty="0"/>
              <a:t> party systems (Sentinel)</a:t>
            </a:r>
          </a:p>
          <a:p>
            <a:r>
              <a:rPr lang="en-US" b="1" dirty="0"/>
              <a:t>Contain</a:t>
            </a:r>
            <a:r>
              <a:rPr lang="en-US" dirty="0"/>
              <a:t> – Unplug, Close the breach (Unauthorized connection), Block/Isolate</a:t>
            </a:r>
          </a:p>
          <a:p>
            <a:r>
              <a:rPr lang="en-US" b="1" dirty="0"/>
              <a:t>Eradicate</a:t>
            </a:r>
            <a:r>
              <a:rPr lang="en-US" dirty="0"/>
              <a:t> – Mitigate the incident (IR), Create </a:t>
            </a:r>
            <a:r>
              <a:rPr lang="en-US" dirty="0" err="1"/>
              <a:t>IoCs</a:t>
            </a:r>
            <a:r>
              <a:rPr lang="en-US" dirty="0"/>
              <a:t>,</a:t>
            </a:r>
          </a:p>
          <a:p>
            <a:r>
              <a:rPr lang="en-US" b="1" dirty="0"/>
              <a:t>Recover</a:t>
            </a:r>
            <a:r>
              <a:rPr lang="en-US" dirty="0"/>
              <a:t> - Restore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43555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a:p>
            <a:r>
              <a:rPr lang="en-US" dirty="0"/>
              <a:t>An SOC is an incident response center, while an SOC-OT remains the same concept, but oriented to the industrial world. The big differences between the two can be noticed in the challenges of implementing and creating an SOC-OT.</a:t>
            </a:r>
          </a:p>
          <a:p>
            <a:endParaRPr lang="en-US" dirty="0"/>
          </a:p>
          <a:p>
            <a:r>
              <a:rPr lang="en-US" dirty="0"/>
              <a:t>One of the first cybersecurity challenges in the industrial world is closely related to the cataloguing of incidents by organizations. Generally, these incidents are related to security breaches, network intrusions, loss of process vision and control in industrial networks, etc. That's why one of the steps that could help build a security operations center to support an industrial environment, hereinafter SOC-OT, focuses on learning about the latest incidents of industrial cybersecurity that have occurred.</a:t>
            </a:r>
          </a:p>
          <a:p>
            <a:endParaRPr lang="en-US" dirty="0"/>
          </a:p>
          <a:p>
            <a:r>
              <a:rPr lang="en-US" dirty="0"/>
              <a:t>Collecting information about these incidents will show us valuable information, both when it comes to managing similar incidents, and how to anticipate the different challenges of solving a cybersecurity incident in an industrial environment. We must not forget that availability is one of the pillars on which industrial processes are based and, therefore, the restoration of operations in processes is a priority.</a:t>
            </a:r>
          </a:p>
          <a:p>
            <a:endParaRPr lang="en-US" dirty="0"/>
          </a:p>
          <a:p>
            <a:r>
              <a:rPr lang="en-US" dirty="0"/>
              <a:t>Another challenge to consider in the industrial world is the lack of information that our operations center can face. It is not at all strange to find, both proprietary systems and protocols without documentation or without public specification. The passage of time and the succession of different incidents in the industrial world, from Stuxnet, have been enough important arguments to show the community that security by darkness or the isolation of systems to the Internet are not the best options when it comes to protecting industrial systems.</a:t>
            </a:r>
          </a:p>
          <a:p>
            <a:r>
              <a:rPr lang="en-US" dirty="0"/>
              <a:t>In addition to the lack of documentation or lack of know-how of certain points related to devices, systems or processes, the lack of log entry, some systems, related to security events, can complicate the treatment of cybersecurity incidents in industrial environments.</a:t>
            </a:r>
          </a:p>
          <a:p>
            <a:endParaRPr lang="en-US" dirty="0"/>
          </a:p>
          <a:p>
            <a:r>
              <a:rPr lang="en-US" dirty="0"/>
              <a:t>In addition to all the challenges set out above, we must include regulations, regulations, legal requirements, etc., which, unlike the IT world, affect industrial companies, depending on the sector and the business objective that the organization itself has. For example, if the incident occurs in a process in an infrastructure listed as critical, the information being handled may require special treatment. In this line, account must be taken of the transposition of the NIS directive which, among other things, speaks of the obligations of certain operators to report the incident following an incident or the GDPR regulations of mandatory compliance for companies that carry out the processing of sensitive data. To the processing of information we can add the response time, because if in an industrial environment the response and solution of the incident has to be agile, in a critical infrastructure the times managed are even lower, due to the importance that this type of infrastructure has for a country.</a:t>
            </a:r>
          </a:p>
          <a:p>
            <a:endParaRPr lang="en-US" dirty="0"/>
          </a:p>
          <a:p>
            <a:r>
              <a:rPr lang="en-US" dirty="0"/>
              <a:t>Once you have presented the most remarkable challenges that an SOC-OT can face, the definition of objectives and purpose that the center will pursue, as well as the roles to be distributed in the different teams that will make up the center and responsibilities that each member of the center will assume will be presented. All these points must be completed under an industrial prism that will differentiate the SOC-OT from another center more oriented to the response of IT incidents.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36049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2521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What makes Azure Defender for IoT a unified and futureproof solution for the organization?</a:t>
            </a:r>
            <a:endParaRPr lang="en-US" dirty="0"/>
          </a:p>
          <a:p>
            <a:endParaRPr lang="en-US" dirty="0"/>
          </a:p>
          <a:p>
            <a:r>
              <a:rPr lang="en-IL" dirty="0"/>
              <a:t>Azure Defender for IoT is b</a:t>
            </a:r>
            <a:r>
              <a:rPr lang="en-US" dirty="0" err="1"/>
              <a:t>uilt</a:t>
            </a:r>
            <a:r>
              <a:rPr lang="en-US" dirty="0"/>
              <a:t> for both local management and the cloud, connecting to Microsoft Azure cloud products such as Sentinel, Power BI and the Azure cloud </a:t>
            </a:r>
            <a:r>
              <a:rPr lang="en-IL" dirty="0"/>
              <a:t>ecosystem</a:t>
            </a:r>
            <a:r>
              <a:rPr lang="en-US" dirty="0"/>
              <a:t>.</a:t>
            </a:r>
            <a:endParaRPr lang="en-IL" dirty="0"/>
          </a:p>
          <a:p>
            <a:r>
              <a:rPr lang="en-IL" dirty="0"/>
              <a:t>Moreover Microsoft works with device builders in order to integrate security modules into new IoT platforms and products, allowing for a unified view of all managed and unmanaged IoT devices in the organization</a:t>
            </a:r>
          </a:p>
          <a:p>
            <a:endParaRPr lang="en-IL"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0016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Winning with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7/1/2021 1:51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1467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6742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CLICK IN SLIDE MODE TO START ANIMATION</a:t>
            </a:r>
            <a:endParaRPr/>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500"/>
              <a:buFont typeface="Calibri"/>
              <a:buNone/>
            </a:pPr>
            <a:fld id="{00000000-1234-1234-1234-123412341234}" type="slidenum">
              <a:rPr lang="en-US" sz="2500" b="0" i="0" u="none" strike="noStrike" cap="none">
                <a:solidFill>
                  <a:srgbClr val="000000"/>
                </a:solidFill>
                <a:latin typeface="Calibri"/>
                <a:ea typeface="Calibri"/>
                <a:cs typeface="Calibri"/>
                <a:sym typeface="Calibri"/>
              </a:rPr>
              <a:t>12</a:t>
            </a:fld>
            <a:endParaRPr sz="25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2521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6582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4465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8120033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D7E5-9ECF-4EB7-8690-43EB6166F88E}"/>
              </a:ext>
            </a:extLst>
          </p:cNvPr>
          <p:cNvSpPr>
            <a:spLocks noGrp="1"/>
          </p:cNvSpPr>
          <p:nvPr>
            <p:ph type="title"/>
          </p:nvPr>
        </p:nvSpPr>
        <p:spPr>
          <a:xfrm>
            <a:off x="310912" y="448710"/>
            <a:ext cx="10726460" cy="494927"/>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E18A4FC-9CF9-4FD9-A15B-07FB118ED1E8}"/>
              </a:ext>
            </a:extLst>
          </p:cNvPr>
          <p:cNvSpPr>
            <a:spLocks noGrp="1"/>
          </p:cNvSpPr>
          <p:nvPr>
            <p:ph idx="1"/>
          </p:nvPr>
        </p:nvSpPr>
        <p:spPr>
          <a:xfrm>
            <a:off x="1227686" y="1099100"/>
            <a:ext cx="9809686" cy="144655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FE03773-E5AA-4289-BDB3-38AAF6F449D5}"/>
              </a:ext>
            </a:extLst>
          </p:cNvPr>
          <p:cNvSpPr>
            <a:spLocks noGrp="1"/>
          </p:cNvSpPr>
          <p:nvPr>
            <p:ph type="sldNum" sz="quarter" idx="12"/>
          </p:nvPr>
        </p:nvSpPr>
        <p:spPr/>
        <p:txBody>
          <a:bodyPr/>
          <a:lstStyle/>
          <a:p>
            <a:fld id="{BAA77C74-7F25-4AE3-B3E1-4EE3C02A2FC3}" type="slidenum">
              <a:rPr lang="en-US" smtClean="0"/>
              <a:t>‹#›</a:t>
            </a:fld>
            <a:endParaRPr lang="en-US"/>
          </a:p>
        </p:txBody>
      </p:sp>
    </p:spTree>
    <p:extLst>
      <p:ext uri="{BB962C8B-B14F-4D97-AF65-F5344CB8AC3E}">
        <p14:creationId xmlns:p14="http://schemas.microsoft.com/office/powerpoint/2010/main" val="38697529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 id="2147484611" r:id="rId33"/>
    <p:sldLayoutId id="2147484612" r:id="rId34"/>
    <p:sldLayoutId id="2147484613" r:id="rId35"/>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hyperlink" Target="https://splunkbase.splunk.com/app/4313/" TargetMode="External"/><Relationship Id="rId5" Type="http://schemas.openxmlformats.org/officeDocument/2006/relationships/hyperlink" Target="https://exchange.xforce.ibmcloud.com/hub/extension/2f8cb4ad3d4d20a88b081fa6b38ed76a" TargetMode="Externa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4.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jpeg"/><Relationship Id="rId1" Type="http://schemas.openxmlformats.org/officeDocument/2006/relationships/slideLayout" Target="../slideLayouts/slideLayout35.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jpeg"/><Relationship Id="rId4" Type="http://schemas.openxmlformats.org/officeDocument/2006/relationships/image" Target="../media/image75.png"/><Relationship Id="rId9" Type="http://schemas.openxmlformats.org/officeDocument/2006/relationships/image" Target="../media/image80.jpeg"/><Relationship Id="rId14" Type="http://schemas.openxmlformats.org/officeDocument/2006/relationships/image" Target="../media/image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QuickStyle" Target="../diagrams/quickStyle1.xml"/><Relationship Id="rId11" Type="http://schemas.openxmlformats.org/officeDocument/2006/relationships/image" Target="../media/image32.png"/><Relationship Id="rId5" Type="http://schemas.openxmlformats.org/officeDocument/2006/relationships/diagramLayout" Target="../diagrams/layout1.xml"/><Relationship Id="rId10" Type="http://schemas.openxmlformats.org/officeDocument/2006/relationships/image" Target="../media/image31.png"/><Relationship Id="rId4" Type="http://schemas.openxmlformats.org/officeDocument/2006/relationships/diagramData" Target="../diagrams/data1.xml"/><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9.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QuickStyle" Target="../diagrams/quickStyle2.xml"/><Relationship Id="rId11" Type="http://schemas.openxmlformats.org/officeDocument/2006/relationships/image" Target="../media/image35.png"/><Relationship Id="rId5" Type="http://schemas.openxmlformats.org/officeDocument/2006/relationships/diagramLayout" Target="../diagrams/layout2.xml"/><Relationship Id="rId10" Type="http://schemas.openxmlformats.org/officeDocument/2006/relationships/image" Target="../media/image34.png"/><Relationship Id="rId4" Type="http://schemas.openxmlformats.org/officeDocument/2006/relationships/diagramData" Target="../diagrams/data2.xml"/><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5.xml"/><Relationship Id="rId16" Type="http://schemas.openxmlformats.org/officeDocument/2006/relationships/image" Target="../media/image49.png"/><Relationship Id="rId1" Type="http://schemas.openxmlformats.org/officeDocument/2006/relationships/slideLayout" Target="../slideLayouts/slideLayout20.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image" Target="../media/image5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95F7103-987D-0F45-8434-83B76752FD60}"/>
              </a:ext>
            </a:extLst>
          </p:cNvPr>
          <p:cNvSpPr>
            <a:spLocks noGrp="1"/>
          </p:cNvSpPr>
          <p:nvPr>
            <p:ph type="title"/>
          </p:nvPr>
        </p:nvSpPr>
        <p:spPr/>
        <p:txBody>
          <a:bodyPr/>
          <a:lstStyle/>
          <a:p>
            <a:r>
              <a:rPr lang="en-US" dirty="0"/>
              <a:t>Defender for IoT</a:t>
            </a:r>
            <a:br>
              <a:rPr lang="en-US" dirty="0"/>
            </a:br>
            <a:r>
              <a:rPr lang="en-US" sz="3200" dirty="0"/>
              <a:t>SOC Solution and Integrations</a:t>
            </a:r>
            <a:endParaRPr lang="en-US" dirty="0"/>
          </a:p>
        </p:txBody>
      </p:sp>
      <p:sp>
        <p:nvSpPr>
          <p:cNvPr id="12" name="Text Placeholder 11">
            <a:extLst>
              <a:ext uri="{FF2B5EF4-FFF2-40B4-BE49-F238E27FC236}">
                <a16:creationId xmlns:a16="http://schemas.microsoft.com/office/drawing/2014/main" id="{6FB5FA4E-8E77-124D-9B7E-1ECF18F0EE4A}"/>
              </a:ext>
            </a:extLst>
          </p:cNvPr>
          <p:cNvSpPr>
            <a:spLocks noGrp="1"/>
          </p:cNvSpPr>
          <p:nvPr>
            <p:ph type="body" sz="quarter" idx="15"/>
          </p:nvPr>
        </p:nvSpPr>
        <p:spPr>
          <a:xfrm>
            <a:off x="451338" y="4436713"/>
            <a:ext cx="5521944" cy="738664"/>
          </a:xfrm>
        </p:spPr>
        <p:txBody>
          <a:bodyPr/>
          <a:lstStyle/>
          <a:p>
            <a:r>
              <a:rPr lang="en-US" b="1" dirty="0"/>
              <a:t>Yossi Tarnopolsky</a:t>
            </a:r>
          </a:p>
          <a:p>
            <a:r>
              <a:rPr lang="en-US" dirty="0"/>
              <a:t>IoT | Cloud + AI Security PM</a:t>
            </a:r>
          </a:p>
        </p:txBody>
      </p:sp>
      <p:sp>
        <p:nvSpPr>
          <p:cNvPr id="2" name="Rectangle 1">
            <a:extLst>
              <a:ext uri="{FF2B5EF4-FFF2-40B4-BE49-F238E27FC236}">
                <a16:creationId xmlns:a16="http://schemas.microsoft.com/office/drawing/2014/main" id="{17B257EB-F55D-45AA-A6B3-2F2C95D78B0E}"/>
              </a:ext>
            </a:extLst>
          </p:cNvPr>
          <p:cNvSpPr/>
          <p:nvPr/>
        </p:nvSpPr>
        <p:spPr>
          <a:xfrm>
            <a:off x="451338" y="6298074"/>
            <a:ext cx="3574697" cy="369332"/>
          </a:xfrm>
          <a:prstGeom prst="rect">
            <a:avLst/>
          </a:prstGeom>
        </p:spPr>
        <p:txBody>
          <a:bodyPr wrap="none">
            <a:spAutoFit/>
          </a:bodyPr>
          <a:lstStyle/>
          <a:p>
            <a:r>
              <a:rPr lang="en-US" dirty="0">
                <a:latin typeface="Segoe UI" panose="020B0502040204020203" pitchFamily="34" charset="0"/>
              </a:rPr>
              <a:t>Azure Partner Security Deep-Dive</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13953023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4" name="Title 3">
            <a:extLst>
              <a:ext uri="{FF2B5EF4-FFF2-40B4-BE49-F238E27FC236}">
                <a16:creationId xmlns:a16="http://schemas.microsoft.com/office/drawing/2014/main" id="{A5CADAEC-DBA5-41AB-B7C3-225538484F43}"/>
              </a:ext>
            </a:extLst>
          </p:cNvPr>
          <p:cNvSpPr>
            <a:spLocks noGrp="1"/>
          </p:cNvSpPr>
          <p:nvPr>
            <p:ph type="title"/>
          </p:nvPr>
        </p:nvSpPr>
        <p:spPr/>
        <p:txBody>
          <a:bodyPr>
            <a:noAutofit/>
          </a:bodyPr>
          <a:lstStyle/>
          <a:p>
            <a:r>
              <a:rPr lang="en-US" dirty="0">
                <a:solidFill>
                  <a:schemeClr val="tx2"/>
                </a:solidFill>
              </a:rPr>
              <a:t>3</a:t>
            </a:r>
            <a:r>
              <a:rPr lang="en-US" baseline="30000" dirty="0">
                <a:solidFill>
                  <a:schemeClr val="tx2"/>
                </a:solidFill>
              </a:rPr>
              <a:t>rd</a:t>
            </a:r>
            <a:r>
              <a:rPr lang="en-US" dirty="0">
                <a:solidFill>
                  <a:schemeClr val="tx2"/>
                </a:solidFill>
              </a:rPr>
              <a:t> Party SIEM Integration</a:t>
            </a:r>
            <a:endParaRPr lang="en-US" dirty="0"/>
          </a:p>
        </p:txBody>
      </p:sp>
      <p:pic>
        <p:nvPicPr>
          <p:cNvPr id="43" name="Picture 42">
            <a:extLst>
              <a:ext uri="{FF2B5EF4-FFF2-40B4-BE49-F238E27FC236}">
                <a16:creationId xmlns:a16="http://schemas.microsoft.com/office/drawing/2014/main" id="{8C47B0EB-B81A-46B2-BC94-6C2D01E953A2}"/>
              </a:ext>
            </a:extLst>
          </p:cNvPr>
          <p:cNvPicPr/>
          <p:nvPr/>
        </p:nvPicPr>
        <p:blipFill>
          <a:blip r:embed="rId3"/>
          <a:stretch>
            <a:fillRect/>
          </a:stretch>
        </p:blipFill>
        <p:spPr>
          <a:xfrm>
            <a:off x="5722374" y="3075275"/>
            <a:ext cx="6502826" cy="3031950"/>
          </a:xfrm>
          <a:prstGeom prst="rect">
            <a:avLst/>
          </a:prstGeom>
          <a:ln>
            <a:solidFill>
              <a:schemeClr val="bg1">
                <a:lumMod val="50000"/>
              </a:schemeClr>
            </a:solidFill>
          </a:ln>
          <a:effectLst>
            <a:outerShdw blurRad="50800" dist="76200" dir="2700000" algn="tl" rotWithShape="0">
              <a:prstClr val="black">
                <a:alpha val="40000"/>
              </a:prstClr>
            </a:outerShdw>
          </a:effectLst>
        </p:spPr>
      </p:pic>
      <p:pic>
        <p:nvPicPr>
          <p:cNvPr id="2" name="Picture 1">
            <a:extLst>
              <a:ext uri="{FF2B5EF4-FFF2-40B4-BE49-F238E27FC236}">
                <a16:creationId xmlns:a16="http://schemas.microsoft.com/office/drawing/2014/main" id="{EF73C2A3-EE94-42C1-B5BF-45BCD024B68E}"/>
              </a:ext>
            </a:extLst>
          </p:cNvPr>
          <p:cNvPicPr>
            <a:picLocks noChangeAspect="1"/>
          </p:cNvPicPr>
          <p:nvPr/>
        </p:nvPicPr>
        <p:blipFill>
          <a:blip r:embed="rId4"/>
          <a:stretch>
            <a:fillRect/>
          </a:stretch>
        </p:blipFill>
        <p:spPr>
          <a:xfrm>
            <a:off x="196506" y="3943636"/>
            <a:ext cx="5903997" cy="2811723"/>
          </a:xfrm>
          <a:prstGeom prst="rect">
            <a:avLst/>
          </a:prstGeom>
          <a:ln w="12700">
            <a:solidFill>
              <a:schemeClr val="tx1">
                <a:lumMod val="50000"/>
                <a:lumOff val="50000"/>
              </a:schemeClr>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EE126CE8-7A10-4E01-A929-249E019CEB3F}"/>
              </a:ext>
            </a:extLst>
          </p:cNvPr>
          <p:cNvSpPr txBox="1"/>
          <p:nvPr/>
        </p:nvSpPr>
        <p:spPr>
          <a:xfrm>
            <a:off x="6433291" y="2721876"/>
            <a:ext cx="5080992" cy="374846"/>
          </a:xfrm>
          <a:prstGeom prst="rect">
            <a:avLst/>
          </a:prstGeom>
          <a:noFill/>
        </p:spPr>
        <p:txBody>
          <a:bodyPr wrap="square">
            <a:spAutoFit/>
          </a:bodyPr>
          <a:lstStyle/>
          <a:p>
            <a:pPr algn="ctr"/>
            <a:r>
              <a:rPr lang="en-US" sz="1836" dirty="0">
                <a:hlinkClick r:id="rId5"/>
              </a:rPr>
              <a:t>IBM </a:t>
            </a:r>
            <a:r>
              <a:rPr lang="en-US" sz="1836" dirty="0" err="1">
                <a:hlinkClick r:id="rId5"/>
              </a:rPr>
              <a:t>QRadar</a:t>
            </a:r>
            <a:endParaRPr lang="en-US" sz="1836" dirty="0"/>
          </a:p>
        </p:txBody>
      </p:sp>
      <p:sp>
        <p:nvSpPr>
          <p:cNvPr id="13" name="TextBox 12">
            <a:extLst>
              <a:ext uri="{FF2B5EF4-FFF2-40B4-BE49-F238E27FC236}">
                <a16:creationId xmlns:a16="http://schemas.microsoft.com/office/drawing/2014/main" id="{F5708975-2096-4B63-8BB2-4038760D35C0}"/>
              </a:ext>
            </a:extLst>
          </p:cNvPr>
          <p:cNvSpPr txBox="1"/>
          <p:nvPr/>
        </p:nvSpPr>
        <p:spPr>
          <a:xfrm>
            <a:off x="2756359" y="3561328"/>
            <a:ext cx="1382748" cy="382308"/>
          </a:xfrm>
          <a:prstGeom prst="rect">
            <a:avLst/>
          </a:prstGeom>
          <a:noFill/>
        </p:spPr>
        <p:txBody>
          <a:bodyPr wrap="square">
            <a:spAutoFit/>
          </a:bodyPr>
          <a:lstStyle/>
          <a:p>
            <a:r>
              <a:rPr lang="en-US" sz="1836" dirty="0">
                <a:hlinkClick r:id="rId6"/>
              </a:rPr>
              <a:t>Splunk</a:t>
            </a:r>
            <a:endParaRPr lang="en-US" sz="1836" dirty="0"/>
          </a:p>
        </p:txBody>
      </p:sp>
      <p:sp>
        <p:nvSpPr>
          <p:cNvPr id="9" name="TextBox 8">
            <a:extLst>
              <a:ext uri="{FF2B5EF4-FFF2-40B4-BE49-F238E27FC236}">
                <a16:creationId xmlns:a16="http://schemas.microsoft.com/office/drawing/2014/main" id="{7704C1AE-A070-43D4-B5D6-6125D3CFA18A}"/>
              </a:ext>
            </a:extLst>
          </p:cNvPr>
          <p:cNvSpPr txBox="1"/>
          <p:nvPr/>
        </p:nvSpPr>
        <p:spPr>
          <a:xfrm>
            <a:off x="310912" y="1132293"/>
            <a:ext cx="6850626" cy="1754326"/>
          </a:xfrm>
          <a:prstGeom prst="rect">
            <a:avLst/>
          </a:prstGeom>
          <a:noFill/>
        </p:spPr>
        <p:txBody>
          <a:bodyPr wrap="square">
            <a:spAutoFit/>
          </a:bodyPr>
          <a:lstStyle/>
          <a:p>
            <a:pPr marL="285750" indent="-285750">
              <a:buFont typeface="Arial" panose="020B0604020202020204" pitchFamily="34" charset="0"/>
              <a:buChar char="•"/>
            </a:pPr>
            <a:r>
              <a:rPr lang="en-US" sz="1800" dirty="0"/>
              <a:t>Sending alerts to SIEM systems </a:t>
            </a:r>
            <a:br>
              <a:rPr lang="en-US" sz="1800" dirty="0"/>
            </a:br>
            <a:r>
              <a:rPr lang="en-US" sz="1800" dirty="0"/>
              <a:t>(Splunk, ServiceNow, </a:t>
            </a:r>
            <a:r>
              <a:rPr lang="en-US" sz="1800" dirty="0" err="1"/>
              <a:t>Qradar</a:t>
            </a:r>
            <a:r>
              <a:rPr lang="en-US" sz="1800" dirty="0"/>
              <a:t>, ArcSight, and more)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Dedicated App for viewing dedicated IoT/OT alerts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Supported both for cloud and on-premise applications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ABAC7-432E-4097-AF26-C17834655576}"/>
              </a:ext>
            </a:extLst>
          </p:cNvPr>
          <p:cNvSpPr>
            <a:spLocks noGrp="1"/>
          </p:cNvSpPr>
          <p:nvPr>
            <p:ph type="title"/>
          </p:nvPr>
        </p:nvSpPr>
        <p:spPr>
          <a:xfrm>
            <a:off x="437277" y="2582862"/>
            <a:ext cx="9823498" cy="1828800"/>
          </a:xfrm>
        </p:spPr>
        <p:txBody>
          <a:bodyPr wrap="square" anchor="b">
            <a:normAutofit/>
          </a:bodyPr>
          <a:lstStyle/>
          <a:p>
            <a:r>
              <a:rPr lang="en-US" dirty="0"/>
              <a:t>How does AD-IoT address </a:t>
            </a:r>
            <a:br>
              <a:rPr lang="en-US" dirty="0"/>
            </a:br>
            <a:r>
              <a:rPr lang="en-US" dirty="0">
                <a:solidFill>
                  <a:schemeClr val="accent4">
                    <a:lumMod val="40000"/>
                    <a:lumOff val="60000"/>
                  </a:schemeClr>
                </a:solidFill>
              </a:rPr>
              <a:t>Knowledge and Skills </a:t>
            </a:r>
            <a:r>
              <a:rPr lang="en-US" dirty="0"/>
              <a:t>challenge</a:t>
            </a:r>
          </a:p>
        </p:txBody>
      </p:sp>
    </p:spTree>
    <p:extLst>
      <p:ext uri="{BB962C8B-B14F-4D97-AF65-F5344CB8AC3E}">
        <p14:creationId xmlns:p14="http://schemas.microsoft.com/office/powerpoint/2010/main" val="308628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F072-5188-4989-B6A4-7CE72D07714A}"/>
              </a:ext>
            </a:extLst>
          </p:cNvPr>
          <p:cNvSpPr>
            <a:spLocks noGrp="1"/>
          </p:cNvSpPr>
          <p:nvPr>
            <p:ph type="title"/>
          </p:nvPr>
        </p:nvSpPr>
        <p:spPr/>
        <p:txBody>
          <a:bodyPr>
            <a:normAutofit fontScale="90000"/>
          </a:bodyPr>
          <a:lstStyle/>
          <a:p>
            <a:r>
              <a:rPr lang="en-US" dirty="0">
                <a:solidFill>
                  <a:schemeClr val="tx2"/>
                </a:solidFill>
              </a:rPr>
              <a:t>SOC Enablement for IoT/OT</a:t>
            </a:r>
          </a:p>
        </p:txBody>
      </p:sp>
      <p:sp>
        <p:nvSpPr>
          <p:cNvPr id="3" name="Text Placeholder 2">
            <a:extLst>
              <a:ext uri="{FF2B5EF4-FFF2-40B4-BE49-F238E27FC236}">
                <a16:creationId xmlns:a16="http://schemas.microsoft.com/office/drawing/2014/main" id="{2B5F0453-BE9C-42EC-9DEB-FC735B3B2982}"/>
              </a:ext>
            </a:extLst>
          </p:cNvPr>
          <p:cNvSpPr>
            <a:spLocks noGrp="1"/>
          </p:cNvSpPr>
          <p:nvPr>
            <p:ph type="body" idx="1"/>
          </p:nvPr>
        </p:nvSpPr>
        <p:spPr>
          <a:xfrm>
            <a:off x="376118" y="1138324"/>
            <a:ext cx="10070876" cy="5402435"/>
          </a:xfrm>
        </p:spPr>
        <p:txBody>
          <a:bodyPr>
            <a:normAutofit/>
          </a:bodyPr>
          <a:lstStyle/>
          <a:p>
            <a:pPr marL="116575"/>
            <a:r>
              <a:rPr lang="en-US" sz="2040" b="1" dirty="0"/>
              <a:t>Unauthorized Changes to SCADA Equipment</a:t>
            </a:r>
          </a:p>
          <a:p>
            <a:pPr marL="932597" lvl="1" indent="-349724"/>
            <a:r>
              <a:rPr lang="en-US" sz="1632" dirty="0"/>
              <a:t>Illegal function codes for ICS/SCADA traffic</a:t>
            </a:r>
          </a:p>
          <a:p>
            <a:pPr marL="932597" lvl="1" indent="-349724"/>
            <a:r>
              <a:rPr lang="en-US" sz="1632" dirty="0"/>
              <a:t>Unauthorized PLC changes</a:t>
            </a:r>
          </a:p>
          <a:p>
            <a:pPr marL="932597" lvl="1" indent="-349724"/>
            <a:r>
              <a:rPr lang="en-US" sz="1632" dirty="0"/>
              <a:t>PLC stop</a:t>
            </a:r>
          </a:p>
          <a:p>
            <a:pPr marL="116575"/>
            <a:r>
              <a:rPr lang="en-US" sz="2040" b="1" dirty="0"/>
              <a:t>Malware in OT network</a:t>
            </a:r>
          </a:p>
          <a:p>
            <a:pPr marL="932597" lvl="1" indent="-349724"/>
            <a:r>
              <a:rPr lang="en-US" sz="1632" dirty="0"/>
              <a:t>Malware found in the network</a:t>
            </a:r>
          </a:p>
          <a:p>
            <a:pPr marL="932597" lvl="1" indent="-349724"/>
            <a:r>
              <a:rPr lang="en-US" sz="1632" dirty="0"/>
              <a:t>High bandwidth in the network</a:t>
            </a:r>
          </a:p>
          <a:p>
            <a:pPr marL="116575"/>
            <a:r>
              <a:rPr lang="en-US" sz="2040" b="1" dirty="0"/>
              <a:t>Reconnaissance tool in the network</a:t>
            </a:r>
          </a:p>
          <a:p>
            <a:pPr marL="932597" lvl="1" indent="-349724"/>
            <a:r>
              <a:rPr lang="en-US" sz="1632" dirty="0"/>
              <a:t>Multiple scans in the network</a:t>
            </a:r>
          </a:p>
          <a:p>
            <a:pPr marL="116575"/>
            <a:r>
              <a:rPr lang="en-US" sz="2040" b="1" dirty="0"/>
              <a:t>Internet Connectivity</a:t>
            </a:r>
          </a:p>
          <a:p>
            <a:pPr marL="932597" lvl="1" indent="-349724"/>
            <a:r>
              <a:rPr lang="en-US" sz="1632" dirty="0"/>
              <a:t>Internet Connectivity</a:t>
            </a:r>
          </a:p>
          <a:p>
            <a:pPr marL="116575"/>
            <a:r>
              <a:rPr lang="en-US" sz="2040" b="1" dirty="0"/>
              <a:t>Malicious activity performed by a new discovered device</a:t>
            </a:r>
          </a:p>
          <a:p>
            <a:pPr marL="932597" lvl="1" indent="-349724"/>
            <a:r>
              <a:rPr lang="en-US" sz="1632" dirty="0"/>
              <a:t>Unauthorized device in the SCADA network</a:t>
            </a:r>
          </a:p>
          <a:p>
            <a:pPr marL="932597" lvl="1" indent="-349724"/>
            <a:r>
              <a:rPr lang="en-US" sz="1632" dirty="0"/>
              <a:t>Unauthorized DHCP configuration in the SCADA network</a:t>
            </a:r>
          </a:p>
          <a:p>
            <a:pPr marL="116575"/>
            <a:r>
              <a:rPr lang="en-US" sz="2040" b="1" dirty="0"/>
              <a:t>ICS/SCADA equipment is inaccessible</a:t>
            </a:r>
          </a:p>
          <a:p>
            <a:pPr marL="932597" lvl="1" indent="-349724"/>
            <a:r>
              <a:rPr lang="en-US" sz="1632" dirty="0"/>
              <a:t>Excessive login attempts</a:t>
            </a:r>
          </a:p>
          <a:p>
            <a:pPr marL="932597" lvl="1" indent="-349724"/>
            <a:r>
              <a:rPr lang="en-US" sz="1632" dirty="0"/>
              <a:t>Denial of Service</a:t>
            </a:r>
          </a:p>
          <a:p>
            <a:pPr marL="932597" lvl="1" indent="-349724"/>
            <a:r>
              <a:rPr lang="en-US" sz="1632" dirty="0"/>
              <a:t>Unauthorized Remote Access to the Network</a:t>
            </a:r>
          </a:p>
        </p:txBody>
      </p:sp>
      <p:grpSp>
        <p:nvGrpSpPr>
          <p:cNvPr id="8" name="Group 7">
            <a:extLst>
              <a:ext uri="{FF2B5EF4-FFF2-40B4-BE49-F238E27FC236}">
                <a16:creationId xmlns:a16="http://schemas.microsoft.com/office/drawing/2014/main" id="{0950E499-349B-420D-8416-43F9B6B84F4E}"/>
              </a:ext>
            </a:extLst>
          </p:cNvPr>
          <p:cNvGrpSpPr/>
          <p:nvPr/>
        </p:nvGrpSpPr>
        <p:grpSpPr>
          <a:xfrm>
            <a:off x="6309122" y="519552"/>
            <a:ext cx="5751235" cy="3248106"/>
            <a:chOff x="6282254" y="603527"/>
            <a:chExt cx="5751235" cy="3248106"/>
          </a:xfrm>
        </p:grpSpPr>
        <p:pic>
          <p:nvPicPr>
            <p:cNvPr id="6" name="Picture 5">
              <a:extLst>
                <a:ext uri="{FF2B5EF4-FFF2-40B4-BE49-F238E27FC236}">
                  <a16:creationId xmlns:a16="http://schemas.microsoft.com/office/drawing/2014/main" id="{422A5F10-440D-49ED-A504-691E2DA7408A}"/>
                </a:ext>
              </a:extLst>
            </p:cNvPr>
            <p:cNvPicPr>
              <a:picLocks noChangeAspect="1"/>
            </p:cNvPicPr>
            <p:nvPr/>
          </p:nvPicPr>
          <p:blipFill>
            <a:blip r:embed="rId2"/>
            <a:stretch>
              <a:fillRect/>
            </a:stretch>
          </p:blipFill>
          <p:spPr>
            <a:xfrm>
              <a:off x="6282254" y="603527"/>
              <a:ext cx="5751235" cy="3248106"/>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EC95F59-33F6-4F3C-BCBF-CCCCEB873CEB}"/>
                </a:ext>
              </a:extLst>
            </p:cNvPr>
            <p:cNvSpPr/>
            <p:nvPr/>
          </p:nvSpPr>
          <p:spPr bwMode="auto">
            <a:xfrm>
              <a:off x="7043420" y="1057937"/>
              <a:ext cx="1005840" cy="18288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tx1"/>
                  </a:solidFill>
                  <a:effectLst>
                    <a:outerShdw blurRad="50800" dist="38100" dir="2700000" algn="tl" rotWithShape="0">
                      <a:prstClr val="black">
                        <a:alpha val="40000"/>
                      </a:prstClr>
                    </a:outerShdw>
                  </a:effectLst>
                  <a:ea typeface="Segoe UI" pitchFamily="34" charset="0"/>
                  <a:cs typeface="Segoe UI" pitchFamily="34" charset="0"/>
                </a:rPr>
                <a:t>Microsoft</a:t>
              </a:r>
            </a:p>
          </p:txBody>
        </p:sp>
        <p:sp>
          <p:nvSpPr>
            <p:cNvPr id="10" name="Rectangle 9">
              <a:extLst>
                <a:ext uri="{FF2B5EF4-FFF2-40B4-BE49-F238E27FC236}">
                  <a16:creationId xmlns:a16="http://schemas.microsoft.com/office/drawing/2014/main" id="{B6208752-0569-41A9-8562-E1A42954D8A3}"/>
                </a:ext>
              </a:extLst>
            </p:cNvPr>
            <p:cNvSpPr/>
            <p:nvPr/>
          </p:nvSpPr>
          <p:spPr bwMode="auto">
            <a:xfrm>
              <a:off x="7246620" y="1482117"/>
              <a:ext cx="1841500" cy="18288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800" dirty="0">
                  <a:solidFill>
                    <a:schemeClr val="tx1"/>
                  </a:solidFill>
                  <a:effectLst>
                    <a:outerShdw blurRad="50800" dist="38100" dir="2700000" algn="tl" rotWithShape="0">
                      <a:prstClr val="black">
                        <a:alpha val="40000"/>
                      </a:prstClr>
                    </a:outerShdw>
                  </a:effectLst>
                  <a:ea typeface="Segoe UI" pitchFamily="34" charset="0"/>
                  <a:cs typeface="Segoe UI" pitchFamily="34" charset="0"/>
                </a:rPr>
                <a:t>Defender For IoT Platform Alert</a:t>
              </a:r>
            </a:p>
          </p:txBody>
        </p:sp>
      </p:grpSp>
      <p:sp>
        <p:nvSpPr>
          <p:cNvPr id="5" name="TextBox 4">
            <a:extLst>
              <a:ext uri="{FF2B5EF4-FFF2-40B4-BE49-F238E27FC236}">
                <a16:creationId xmlns:a16="http://schemas.microsoft.com/office/drawing/2014/main" id="{BDC3F422-5750-4B57-948C-D44C6715D8C9}"/>
              </a:ext>
            </a:extLst>
          </p:cNvPr>
          <p:cNvSpPr txBox="1"/>
          <p:nvPr/>
        </p:nvSpPr>
        <p:spPr>
          <a:xfrm>
            <a:off x="4846637" y="3268662"/>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l">
              <a:lnSpc>
                <a:spcPct val="90000"/>
              </a:lnSpc>
              <a:spcAft>
                <a:spcPts val="600"/>
              </a:spcAft>
            </a:pPr>
            <a:r>
              <a:rPr lang="en-US" sz="2400" dirty="0" err="1">
                <a:gradFill>
                  <a:gsLst>
                    <a:gs pos="2917">
                      <a:schemeClr val="tx1"/>
                    </a:gs>
                    <a:gs pos="30000">
                      <a:schemeClr val="tx1"/>
                    </a:gs>
                  </a:gsLst>
                  <a:lin ang="5400000" scaled="0"/>
                </a:gradFill>
              </a:rPr>
              <a:t>Click to add text</a:t>
            </a:r>
          </a:p>
        </p:txBody>
      </p:sp>
    </p:spTree>
    <p:extLst>
      <p:ext uri="{BB962C8B-B14F-4D97-AF65-F5344CB8AC3E}">
        <p14:creationId xmlns:p14="http://schemas.microsoft.com/office/powerpoint/2010/main" val="2245256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8159-8E3F-41A8-B093-565F92998DE4}"/>
              </a:ext>
            </a:extLst>
          </p:cNvPr>
          <p:cNvSpPr>
            <a:spLocks noGrp="1"/>
          </p:cNvSpPr>
          <p:nvPr>
            <p:ph type="title"/>
          </p:nvPr>
        </p:nvSpPr>
        <p:spPr>
          <a:xfrm>
            <a:off x="305035" y="323556"/>
            <a:ext cx="11530584" cy="830020"/>
          </a:xfrm>
        </p:spPr>
        <p:txBody>
          <a:bodyPr vert="horz" wrap="square" lIns="0" tIns="91440" rIns="146304" bIns="91440" rtlCol="0" anchor="t">
            <a:normAutofit/>
          </a:bodyPr>
          <a:lstStyle/>
          <a:p>
            <a:r>
              <a:rPr lang="en-US" dirty="0">
                <a:solidFill>
                  <a:schemeClr val="tx2"/>
                </a:solidFill>
              </a:rPr>
              <a:t>SOC Enablement for IoT/OT – Use Case Example </a:t>
            </a:r>
            <a:endParaRPr lang="en-IL" dirty="0">
              <a:solidFill>
                <a:schemeClr val="tx2"/>
              </a:solidFill>
            </a:endParaRPr>
          </a:p>
        </p:txBody>
      </p:sp>
      <p:sp>
        <p:nvSpPr>
          <p:cNvPr id="7" name="TextBox 6">
            <a:extLst>
              <a:ext uri="{FF2B5EF4-FFF2-40B4-BE49-F238E27FC236}">
                <a16:creationId xmlns:a16="http://schemas.microsoft.com/office/drawing/2014/main" id="{F13861D3-A0B7-4FBC-8ABA-27F579C00AF1}"/>
              </a:ext>
            </a:extLst>
          </p:cNvPr>
          <p:cNvSpPr txBox="1"/>
          <p:nvPr/>
        </p:nvSpPr>
        <p:spPr>
          <a:xfrm>
            <a:off x="248960" y="1350499"/>
            <a:ext cx="6575391" cy="4019305"/>
          </a:xfrm>
          <a:prstGeom prst="rect">
            <a:avLst/>
          </a:prstGeom>
          <a:noFill/>
        </p:spPr>
        <p:txBody>
          <a:bodyPr wrap="square">
            <a:spAutoFit/>
          </a:bodyPr>
          <a:lstStyle/>
          <a:p>
            <a:pPr marL="0" marR="0" algn="just">
              <a:lnSpc>
                <a:spcPct val="115000"/>
              </a:lnSpc>
              <a:spcBef>
                <a:spcPts val="600"/>
              </a:spcBef>
              <a:spcAft>
                <a:spcPts val="1000"/>
              </a:spcAft>
            </a:pPr>
            <a:r>
              <a:rPr lang="en-US" sz="1900" b="1" kern="2400" dirty="0">
                <a:effectLst/>
                <a:latin typeface="Verdana" panose="020B0604030504040204" pitchFamily="34" charset="0"/>
                <a:ea typeface="Times New Roman" panose="02020603050405020304" pitchFamily="18" charset="0"/>
                <a:cs typeface="Bai Jamjuree Light"/>
              </a:rPr>
              <a:t>PLC stop</a:t>
            </a:r>
          </a:p>
          <a:p>
            <a:pPr marL="342900" marR="0" lvl="0" indent="-342900" algn="just">
              <a:spcBef>
                <a:spcPts val="0"/>
              </a:spcBef>
              <a:spcAft>
                <a:spcPts val="600"/>
              </a:spcAft>
              <a:buClr>
                <a:srgbClr val="221C35"/>
              </a:buClr>
              <a:buSzPts val="1000"/>
              <a:buFont typeface="Wingdings" panose="05000000000000000000" pitchFamily="2" charset="2"/>
              <a:buChar char=""/>
              <a:tabLst>
                <a:tab pos="0" algn="l"/>
                <a:tab pos="215900" algn="l"/>
              </a:tabLst>
            </a:pPr>
            <a:r>
              <a:rPr lang="en-US" sz="1000" b="1" kern="2400" dirty="0">
                <a:effectLst/>
                <a:latin typeface="Verdana" panose="020B0604030504040204" pitchFamily="34" charset="0"/>
                <a:ea typeface="Times New Roman" panose="02020603050405020304" pitchFamily="18" charset="0"/>
                <a:cs typeface="Wingdings" panose="05000000000000000000" pitchFamily="2" charset="2"/>
              </a:rPr>
              <a:t>Threat:</a:t>
            </a:r>
            <a:r>
              <a:rPr lang="en-US" sz="1000" kern="2400" dirty="0">
                <a:effectLst/>
                <a:latin typeface="Verdana" panose="020B0604030504040204" pitchFamily="34" charset="0"/>
                <a:ea typeface="Times New Roman" panose="02020603050405020304" pitchFamily="18" charset="0"/>
                <a:cs typeface="Wingdings" panose="05000000000000000000" pitchFamily="2" charset="2"/>
              </a:rPr>
              <a:t> Unauthorized changes to ICS/SCADA equipment</a:t>
            </a:r>
          </a:p>
          <a:p>
            <a:pPr marL="342900" marR="0" lvl="0" indent="-342900" algn="just">
              <a:spcBef>
                <a:spcPts val="0"/>
              </a:spcBef>
              <a:spcAft>
                <a:spcPts val="600"/>
              </a:spcAft>
              <a:buClr>
                <a:srgbClr val="221C35"/>
              </a:buClr>
              <a:buSzPts val="1000"/>
              <a:buFont typeface="Wingdings" panose="05000000000000000000" pitchFamily="2" charset="2"/>
              <a:buChar char=""/>
              <a:tabLst>
                <a:tab pos="0" algn="l"/>
                <a:tab pos="215900" algn="l"/>
              </a:tabLst>
            </a:pPr>
            <a:r>
              <a:rPr lang="en-US" sz="1000" b="1" kern="2400" dirty="0">
                <a:effectLst/>
                <a:latin typeface="Verdana" panose="020B0604030504040204" pitchFamily="34" charset="0"/>
                <a:ea typeface="Times New Roman" panose="02020603050405020304" pitchFamily="18" charset="0"/>
                <a:cs typeface="Wingdings" panose="05000000000000000000" pitchFamily="2" charset="2"/>
              </a:rPr>
              <a:t>Use Case</a:t>
            </a:r>
            <a:r>
              <a:rPr lang="en-US" sz="1000" kern="2400" dirty="0">
                <a:effectLst/>
                <a:latin typeface="Verdana" panose="020B0604030504040204" pitchFamily="34" charset="0"/>
                <a:ea typeface="Times New Roman" panose="02020603050405020304" pitchFamily="18" charset="0"/>
                <a:cs typeface="Wingdings" panose="05000000000000000000" pitchFamily="2" charset="2"/>
              </a:rPr>
              <a:t>: PLC stop command could suggest either improper configuration of an application that caused to the PLC to stop operating, or a malicious activity in the network; a cyber threat trying to manipulate the PLC programming in order to compromise the function of the network</a:t>
            </a:r>
          </a:p>
          <a:p>
            <a:pPr marL="342900" marR="0" lvl="0" indent="-342900" algn="just">
              <a:spcBef>
                <a:spcPts val="0"/>
              </a:spcBef>
              <a:spcAft>
                <a:spcPts val="600"/>
              </a:spcAft>
              <a:buClr>
                <a:srgbClr val="221C35"/>
              </a:buClr>
              <a:buSzPts val="1000"/>
              <a:buFont typeface="Wingdings" panose="05000000000000000000" pitchFamily="2" charset="2"/>
              <a:buChar char=""/>
              <a:tabLst>
                <a:tab pos="0" algn="l"/>
                <a:tab pos="215900" algn="l"/>
              </a:tabLst>
            </a:pPr>
            <a:r>
              <a:rPr lang="en-US" sz="1000" b="1" kern="2400" dirty="0">
                <a:effectLst/>
                <a:latin typeface="Verdana" panose="020B0604030504040204" pitchFamily="34" charset="0"/>
                <a:ea typeface="Times New Roman" panose="02020603050405020304" pitchFamily="18" charset="0"/>
                <a:cs typeface="Wingdings" panose="05000000000000000000" pitchFamily="2" charset="2"/>
              </a:rPr>
              <a:t>Explanation:</a:t>
            </a:r>
            <a:r>
              <a:rPr lang="en-US" sz="1000" kern="2400" dirty="0">
                <a:effectLst/>
                <a:latin typeface="Verdana" panose="020B0604030504040204" pitchFamily="34" charset="0"/>
                <a:ea typeface="Times New Roman" panose="02020603050405020304" pitchFamily="18" charset="0"/>
                <a:cs typeface="Wingdings" panose="05000000000000000000" pitchFamily="2" charset="2"/>
              </a:rPr>
              <a:t> “PLC stop” indicates that a stop/reset command was sent to a PLC. In most of the cases the PLC will stay off until manual restart of the device  </a:t>
            </a:r>
          </a:p>
          <a:p>
            <a:pPr marL="342900" marR="0" lvl="0" indent="-342900" algn="just">
              <a:spcBef>
                <a:spcPts val="0"/>
              </a:spcBef>
              <a:spcAft>
                <a:spcPts val="600"/>
              </a:spcAft>
              <a:buClr>
                <a:srgbClr val="221C35"/>
              </a:buClr>
              <a:buSzPts val="1000"/>
              <a:buFont typeface="Wingdings" panose="05000000000000000000" pitchFamily="2" charset="2"/>
              <a:buChar char=""/>
              <a:tabLst>
                <a:tab pos="0" algn="l"/>
                <a:tab pos="215900" algn="l"/>
              </a:tabLst>
            </a:pPr>
            <a:r>
              <a:rPr lang="en-US" sz="1000" b="1" kern="2400" dirty="0">
                <a:effectLst/>
                <a:latin typeface="Verdana" panose="020B0604030504040204" pitchFamily="34" charset="0"/>
                <a:ea typeface="Times New Roman" panose="02020603050405020304" pitchFamily="18" charset="0"/>
                <a:cs typeface="Wingdings" panose="05000000000000000000" pitchFamily="2" charset="2"/>
              </a:rPr>
              <a:t>Identification:</a:t>
            </a:r>
            <a:r>
              <a:rPr lang="en-US" sz="1000" kern="2400" dirty="0">
                <a:effectLst/>
                <a:latin typeface="Verdana" panose="020B0604030504040204" pitchFamily="34" charset="0"/>
                <a:ea typeface="Times New Roman" panose="02020603050405020304" pitchFamily="18" charset="0"/>
                <a:cs typeface="Wingdings" panose="05000000000000000000" pitchFamily="2" charset="2"/>
              </a:rPr>
              <a:t> AD-IoT platform identified this violation using deep packet inspection on industrial protocol </a:t>
            </a:r>
            <a:r>
              <a:rPr lang="en-US" sz="1000" kern="2400" dirty="0">
                <a:latin typeface="Verdana" panose="020B0604030504040204" pitchFamily="34" charset="0"/>
                <a:ea typeface="Times New Roman" panose="02020603050405020304" pitchFamily="18" charset="0"/>
                <a:cs typeface="Wingdings" panose="05000000000000000000" pitchFamily="2" charset="2"/>
              </a:rPr>
              <a:t>and by</a:t>
            </a:r>
            <a:r>
              <a:rPr lang="en-US" sz="1000" kern="2400" dirty="0">
                <a:effectLst/>
                <a:latin typeface="Verdana" panose="020B0604030504040204" pitchFamily="34" charset="0"/>
                <a:ea typeface="Times New Roman" panose="02020603050405020304" pitchFamily="18" charset="0"/>
                <a:cs typeface="Wingdings" panose="05000000000000000000" pitchFamily="2" charset="2"/>
              </a:rPr>
              <a:t> analyzing each of the commands and functions that sent between the devices that associated with the incident.</a:t>
            </a:r>
          </a:p>
          <a:p>
            <a:pPr marL="342900" marR="0" lvl="0" indent="-342900" algn="just">
              <a:spcBef>
                <a:spcPts val="0"/>
              </a:spcBef>
              <a:spcAft>
                <a:spcPts val="600"/>
              </a:spcAft>
              <a:buClr>
                <a:srgbClr val="221C35"/>
              </a:buClr>
              <a:buSzPts val="1000"/>
              <a:buFont typeface="Wingdings" panose="05000000000000000000" pitchFamily="2" charset="2"/>
              <a:buChar char=""/>
              <a:tabLst>
                <a:tab pos="0" algn="l"/>
                <a:tab pos="215900" algn="l"/>
              </a:tabLst>
            </a:pPr>
            <a:r>
              <a:rPr lang="en-US" sz="1000" b="1" kern="2400" dirty="0">
                <a:effectLst/>
                <a:latin typeface="Verdana" panose="020B0604030504040204" pitchFamily="34" charset="0"/>
                <a:ea typeface="Times New Roman" panose="02020603050405020304" pitchFamily="18" charset="0"/>
                <a:cs typeface="Wingdings" panose="05000000000000000000" pitchFamily="2" charset="2"/>
              </a:rPr>
              <a:t>Incident:</a:t>
            </a:r>
            <a:r>
              <a:rPr lang="en-US" sz="1000" kern="2400" dirty="0">
                <a:effectLst/>
                <a:latin typeface="Verdana" panose="020B0604030504040204" pitchFamily="34" charset="0"/>
                <a:ea typeface="Times New Roman" panose="02020603050405020304" pitchFamily="18" charset="0"/>
                <a:cs typeface="Wingdings" panose="05000000000000000000" pitchFamily="2" charset="2"/>
              </a:rPr>
              <a:t> PLC stop command alert, raised by the AD-IoT platform, can be an indication to either improper configuration of an application that caused to the PLC to stop operating, or a malicious activity in the network - a cyber threat trying to manipulate the PLC programming in order to compromise the function of the network. </a:t>
            </a:r>
          </a:p>
          <a:p>
            <a:pPr marL="342900" marR="0" lvl="0" indent="-342900" algn="just">
              <a:spcBef>
                <a:spcPts val="0"/>
              </a:spcBef>
              <a:spcAft>
                <a:spcPts val="600"/>
              </a:spcAft>
              <a:buClr>
                <a:srgbClr val="221C35"/>
              </a:buClr>
              <a:buSzPts val="1000"/>
              <a:buFont typeface="Wingdings" panose="05000000000000000000" pitchFamily="2" charset="2"/>
              <a:buChar char=""/>
              <a:tabLst>
                <a:tab pos="0" algn="l"/>
                <a:tab pos="215900" algn="l"/>
              </a:tabLst>
            </a:pPr>
            <a:r>
              <a:rPr lang="en-US" sz="1000" b="1" kern="2400" dirty="0">
                <a:effectLst/>
                <a:latin typeface="Verdana" panose="020B0604030504040204" pitchFamily="34" charset="0"/>
                <a:ea typeface="Times New Roman" panose="02020603050405020304" pitchFamily="18" charset="0"/>
                <a:cs typeface="Wingdings" panose="05000000000000000000" pitchFamily="2" charset="2"/>
              </a:rPr>
              <a:t>Operation:</a:t>
            </a:r>
            <a:r>
              <a:rPr lang="en-US" sz="1000" kern="2400" dirty="0">
                <a:effectLst/>
                <a:latin typeface="Verdana" panose="020B0604030504040204" pitchFamily="34" charset="0"/>
                <a:ea typeface="Times New Roman" panose="02020603050405020304" pitchFamily="18" charset="0"/>
                <a:cs typeface="Wingdings" panose="05000000000000000000" pitchFamily="2" charset="2"/>
              </a:rPr>
              <a:t> Tier 1 SOC Operator needs to work with the OT/PLC Engineer in order investigate proper access to the programming station and the PLC device to ensure that PLC was stopped in purpose or validate the root cause of the incident.</a:t>
            </a:r>
          </a:p>
          <a:p>
            <a:pPr marL="342900" marR="0" lvl="0" indent="-342900" algn="just">
              <a:spcBef>
                <a:spcPts val="0"/>
              </a:spcBef>
              <a:spcAft>
                <a:spcPts val="600"/>
              </a:spcAft>
              <a:buClr>
                <a:srgbClr val="221C35"/>
              </a:buClr>
              <a:buSzPts val="1000"/>
              <a:buFont typeface="Wingdings" panose="05000000000000000000" pitchFamily="2" charset="2"/>
              <a:buChar char=""/>
              <a:tabLst>
                <a:tab pos="0" algn="l"/>
                <a:tab pos="215900" algn="l"/>
              </a:tabLst>
            </a:pPr>
            <a:r>
              <a:rPr lang="en-US" sz="1000" b="1" kern="2400" dirty="0">
                <a:effectLst/>
                <a:latin typeface="Verdana" panose="020B0604030504040204" pitchFamily="34" charset="0"/>
                <a:ea typeface="Times New Roman" panose="02020603050405020304" pitchFamily="18" charset="0"/>
                <a:cs typeface="Wingdings" panose="05000000000000000000" pitchFamily="2" charset="2"/>
              </a:rPr>
              <a:t>SIEM rule</a:t>
            </a:r>
            <a:r>
              <a:rPr lang="en-US" sz="1000" kern="2400" dirty="0">
                <a:effectLst/>
                <a:latin typeface="Verdana" panose="020B0604030504040204" pitchFamily="34" charset="0"/>
                <a:ea typeface="Times New Roman" panose="02020603050405020304" pitchFamily="18" charset="0"/>
                <a:cs typeface="Wingdings" panose="05000000000000000000" pitchFamily="2" charset="2"/>
              </a:rPr>
              <a:t>: </a:t>
            </a:r>
          </a:p>
          <a:p>
            <a:pPr marL="742950" marR="0" lvl="1" indent="-285750" algn="just">
              <a:spcBef>
                <a:spcPts val="0"/>
              </a:spcBef>
              <a:spcAft>
                <a:spcPts val="600"/>
              </a:spcAft>
              <a:buFont typeface="Courier New" panose="02070309020205020404" pitchFamily="49" charset="0"/>
              <a:buChar char="o"/>
              <a:tabLst>
                <a:tab pos="0" algn="l"/>
                <a:tab pos="215900" algn="l"/>
                <a:tab pos="0" algn="l"/>
                <a:tab pos="215900" algn="l"/>
                <a:tab pos="914400" algn="l"/>
              </a:tabLst>
            </a:pPr>
            <a:r>
              <a:rPr lang="en-US" sz="1000" i="1" kern="2400" dirty="0">
                <a:effectLst/>
                <a:latin typeface="Verdana" panose="020B0604030504040204" pitchFamily="34" charset="0"/>
                <a:ea typeface="Times New Roman" panose="02020603050405020304" pitchFamily="18" charset="0"/>
                <a:cs typeface="Times New Roman" panose="02020603050405020304" pitchFamily="18" charset="0"/>
              </a:rPr>
              <a:t>AD-IoT platform</a:t>
            </a:r>
            <a:r>
              <a:rPr lang="en-US" sz="1000" kern="2400" dirty="0">
                <a:effectLst/>
                <a:latin typeface="Verdana" panose="020B0604030504040204" pitchFamily="34" charset="0"/>
                <a:ea typeface="Times New Roman" panose="02020603050405020304" pitchFamily="18" charset="0"/>
                <a:cs typeface="Times New Roman" panose="02020603050405020304" pitchFamily="18" charset="0"/>
              </a:rPr>
              <a:t> Alert contains “stop” or  “reset” or "restart"</a:t>
            </a:r>
          </a:p>
        </p:txBody>
      </p:sp>
      <p:grpSp>
        <p:nvGrpSpPr>
          <p:cNvPr id="16" name="Group 15">
            <a:extLst>
              <a:ext uri="{FF2B5EF4-FFF2-40B4-BE49-F238E27FC236}">
                <a16:creationId xmlns:a16="http://schemas.microsoft.com/office/drawing/2014/main" id="{CA45FF2B-57BE-4124-9E78-16E864A7C560}"/>
              </a:ext>
            </a:extLst>
          </p:cNvPr>
          <p:cNvGrpSpPr/>
          <p:nvPr/>
        </p:nvGrpSpPr>
        <p:grpSpPr>
          <a:xfrm>
            <a:off x="7441549" y="896596"/>
            <a:ext cx="4019327" cy="2447555"/>
            <a:chOff x="7731109" y="994892"/>
            <a:chExt cx="4019327" cy="2447555"/>
          </a:xfrm>
        </p:grpSpPr>
        <p:pic>
          <p:nvPicPr>
            <p:cNvPr id="6" name="Picture 5">
              <a:extLst>
                <a:ext uri="{FF2B5EF4-FFF2-40B4-BE49-F238E27FC236}">
                  <a16:creationId xmlns:a16="http://schemas.microsoft.com/office/drawing/2014/main" id="{D7DF8353-1D2B-496F-81DE-61D572A69C6B}"/>
                </a:ext>
              </a:extLst>
            </p:cNvPr>
            <p:cNvPicPr>
              <a:picLocks noChangeAspect="1"/>
            </p:cNvPicPr>
            <p:nvPr/>
          </p:nvPicPr>
          <p:blipFill>
            <a:blip r:embed="rId2"/>
            <a:stretch>
              <a:fillRect/>
            </a:stretch>
          </p:blipFill>
          <p:spPr>
            <a:xfrm>
              <a:off x="7731109" y="994892"/>
              <a:ext cx="4019327" cy="2447555"/>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1DE6DA74-F0E0-45C7-A10A-1A3EA8AD4760}"/>
                </a:ext>
              </a:extLst>
            </p:cNvPr>
            <p:cNvSpPr txBox="1"/>
            <p:nvPr/>
          </p:nvSpPr>
          <p:spPr>
            <a:xfrm>
              <a:off x="8138478" y="1545564"/>
              <a:ext cx="238760" cy="95276"/>
            </a:xfrm>
            <a:prstGeom prst="rect">
              <a:avLst/>
            </a:prstGeom>
            <a:solidFill>
              <a:schemeClr val="bg1"/>
            </a:solidFill>
          </p:spPr>
          <p:txBody>
            <a:bodyPr wrap="square" lIns="0" tIns="0" rIns="0" bIns="0">
              <a:spAutoFit/>
            </a:bodyPr>
            <a:lstStyle/>
            <a:p>
              <a:r>
                <a:rPr lang="en-US" sz="600" dirty="0">
                  <a:solidFill>
                    <a:schemeClr val="tx1"/>
                  </a:solidFill>
                  <a:effectLst>
                    <a:outerShdw blurRad="50800" dist="38100" dir="2700000" algn="tl" rotWithShape="0">
                      <a:prstClr val="black">
                        <a:alpha val="40000"/>
                      </a:prstClr>
                    </a:outerShdw>
                  </a:effectLst>
                  <a:ea typeface="Segoe UI" pitchFamily="34" charset="0"/>
                  <a:cs typeface="Segoe UI" pitchFamily="34" charset="0"/>
                </a:rPr>
                <a:t>AD-IoT </a:t>
              </a:r>
              <a:endParaRPr lang="en-US" sz="600" dirty="0"/>
            </a:p>
          </p:txBody>
        </p:sp>
      </p:grpSp>
      <p:grpSp>
        <p:nvGrpSpPr>
          <p:cNvPr id="24" name="Group 23">
            <a:extLst>
              <a:ext uri="{FF2B5EF4-FFF2-40B4-BE49-F238E27FC236}">
                <a16:creationId xmlns:a16="http://schemas.microsoft.com/office/drawing/2014/main" id="{F75B8A51-51C4-454F-88F9-3D4B85FB2AF3}"/>
              </a:ext>
            </a:extLst>
          </p:cNvPr>
          <p:cNvGrpSpPr/>
          <p:nvPr/>
        </p:nvGrpSpPr>
        <p:grpSpPr>
          <a:xfrm>
            <a:off x="7033503" y="3898309"/>
            <a:ext cx="5200131" cy="2862308"/>
            <a:chOff x="6943856" y="3938650"/>
            <a:chExt cx="5200131" cy="2862308"/>
          </a:xfrm>
        </p:grpSpPr>
        <p:pic>
          <p:nvPicPr>
            <p:cNvPr id="4" name="image5.png">
              <a:extLst>
                <a:ext uri="{FF2B5EF4-FFF2-40B4-BE49-F238E27FC236}">
                  <a16:creationId xmlns:a16="http://schemas.microsoft.com/office/drawing/2014/main" id="{E97B066A-6BDE-4E6D-81F2-FC8A09EA0D4E}"/>
                </a:ext>
              </a:extLst>
            </p:cNvPr>
            <p:cNvPicPr/>
            <p:nvPr/>
          </p:nvPicPr>
          <p:blipFill>
            <a:blip r:embed="rId3"/>
            <a:srcRect/>
            <a:stretch>
              <a:fillRect/>
            </a:stretch>
          </p:blipFill>
          <p:spPr>
            <a:xfrm>
              <a:off x="6943856" y="3938650"/>
              <a:ext cx="5200131" cy="286230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24F4AEA0-123F-4C00-BA72-8334870B7AD6}"/>
                </a:ext>
              </a:extLst>
            </p:cNvPr>
            <p:cNvSpPr txBox="1"/>
            <p:nvPr/>
          </p:nvSpPr>
          <p:spPr>
            <a:xfrm>
              <a:off x="7077917" y="4094788"/>
              <a:ext cx="166688" cy="61555"/>
            </a:xfrm>
            <a:prstGeom prst="rect">
              <a:avLst/>
            </a:prstGeom>
            <a:solidFill>
              <a:schemeClr val="bg1"/>
            </a:solidFill>
          </p:spPr>
          <p:txBody>
            <a:bodyPr wrap="square" lIns="0" tIns="0" rIns="0" bIns="0">
              <a:spAutoFit/>
            </a:bodyPr>
            <a:lstStyle/>
            <a:p>
              <a:r>
                <a:rPr lang="en-US" sz="400" dirty="0">
                  <a:solidFill>
                    <a:schemeClr val="tx1"/>
                  </a:solidFill>
                  <a:effectLst>
                    <a:outerShdw blurRad="50800" dist="38100" dir="2700000" algn="tl" rotWithShape="0">
                      <a:prstClr val="black">
                        <a:alpha val="40000"/>
                      </a:prstClr>
                    </a:outerShdw>
                  </a:effectLst>
                  <a:ea typeface="Segoe UI" pitchFamily="34" charset="0"/>
                  <a:cs typeface="Segoe UI" pitchFamily="34" charset="0"/>
                </a:rPr>
                <a:t>AD-IoT </a:t>
              </a:r>
              <a:endParaRPr lang="en-US" sz="400" dirty="0"/>
            </a:p>
          </p:txBody>
        </p:sp>
        <p:sp>
          <p:nvSpPr>
            <p:cNvPr id="21" name="TextBox 20">
              <a:extLst>
                <a:ext uri="{FF2B5EF4-FFF2-40B4-BE49-F238E27FC236}">
                  <a16:creationId xmlns:a16="http://schemas.microsoft.com/office/drawing/2014/main" id="{76496EF1-D92E-4014-92A8-2DDD660FB208}"/>
                </a:ext>
              </a:extLst>
            </p:cNvPr>
            <p:cNvSpPr txBox="1"/>
            <p:nvPr/>
          </p:nvSpPr>
          <p:spPr>
            <a:xfrm>
              <a:off x="7890014" y="4838227"/>
              <a:ext cx="238033" cy="61555"/>
            </a:xfrm>
            <a:prstGeom prst="rect">
              <a:avLst/>
            </a:prstGeom>
            <a:solidFill>
              <a:schemeClr val="bg1"/>
            </a:solidFill>
          </p:spPr>
          <p:txBody>
            <a:bodyPr wrap="square" lIns="0" tIns="0" rIns="0" bIns="0">
              <a:spAutoFit/>
            </a:bodyPr>
            <a:lstStyle/>
            <a:p>
              <a:r>
                <a:rPr lang="en-US" sz="400" dirty="0">
                  <a:solidFill>
                    <a:schemeClr val="tx1"/>
                  </a:solidFill>
                  <a:effectLst>
                    <a:outerShdw blurRad="50800" dist="38100" dir="2700000" algn="tl" rotWithShape="0">
                      <a:prstClr val="black">
                        <a:alpha val="40000"/>
                      </a:prstClr>
                    </a:outerShdw>
                  </a:effectLst>
                  <a:ea typeface="Segoe UI" pitchFamily="34" charset="0"/>
                  <a:cs typeface="Segoe UI" pitchFamily="34" charset="0"/>
                </a:rPr>
                <a:t>AD-IoT  </a:t>
              </a:r>
              <a:endParaRPr lang="en-US" sz="400" dirty="0"/>
            </a:p>
          </p:txBody>
        </p:sp>
        <p:sp>
          <p:nvSpPr>
            <p:cNvPr id="23" name="TextBox 22">
              <a:extLst>
                <a:ext uri="{FF2B5EF4-FFF2-40B4-BE49-F238E27FC236}">
                  <a16:creationId xmlns:a16="http://schemas.microsoft.com/office/drawing/2014/main" id="{155C5C49-2D55-48E1-A119-E84480D07BE6}"/>
                </a:ext>
              </a:extLst>
            </p:cNvPr>
            <p:cNvSpPr txBox="1"/>
            <p:nvPr/>
          </p:nvSpPr>
          <p:spPr>
            <a:xfrm>
              <a:off x="11566080" y="4745442"/>
              <a:ext cx="184914" cy="61555"/>
            </a:xfrm>
            <a:prstGeom prst="rect">
              <a:avLst/>
            </a:prstGeom>
            <a:solidFill>
              <a:schemeClr val="bg1"/>
            </a:solidFill>
          </p:spPr>
          <p:txBody>
            <a:bodyPr wrap="square" lIns="0" tIns="0" rIns="0" bIns="0">
              <a:spAutoFit/>
            </a:bodyPr>
            <a:lstStyle/>
            <a:p>
              <a:r>
                <a:rPr lang="en-US" sz="400" dirty="0">
                  <a:solidFill>
                    <a:schemeClr val="tx1"/>
                  </a:solidFill>
                  <a:effectLst>
                    <a:outerShdw blurRad="50800" dist="38100" dir="2700000" algn="tl" rotWithShape="0">
                      <a:prstClr val="black">
                        <a:alpha val="40000"/>
                      </a:prstClr>
                    </a:outerShdw>
                  </a:effectLst>
                  <a:ea typeface="Segoe UI" pitchFamily="34" charset="0"/>
                  <a:cs typeface="Segoe UI" pitchFamily="34" charset="0"/>
                </a:rPr>
                <a:t>AD-IoT </a:t>
              </a:r>
              <a:endParaRPr lang="en-US" sz="400" dirty="0"/>
            </a:p>
          </p:txBody>
        </p:sp>
      </p:grpSp>
    </p:spTree>
    <p:extLst>
      <p:ext uri="{BB962C8B-B14F-4D97-AF65-F5344CB8AC3E}">
        <p14:creationId xmlns:p14="http://schemas.microsoft.com/office/powerpoint/2010/main" val="252582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6" descr="A screenshot of a social media post&#10;&#10;Description automatically generated">
            <a:extLst>
              <a:ext uri="{FF2B5EF4-FFF2-40B4-BE49-F238E27FC236}">
                <a16:creationId xmlns:a16="http://schemas.microsoft.com/office/drawing/2014/main" id="{3462C82F-36A4-48E0-9F24-E046FBB086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17518" y="1623949"/>
            <a:ext cx="7286626" cy="3916562"/>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108AC14-21E4-4E1C-BD18-A44423F5861D}"/>
              </a:ext>
            </a:extLst>
          </p:cNvPr>
          <p:cNvPicPr>
            <a:picLocks noChangeAspect="1"/>
          </p:cNvPicPr>
          <p:nvPr/>
        </p:nvPicPr>
        <p:blipFill>
          <a:blip r:embed="rId3"/>
          <a:stretch>
            <a:fillRect/>
          </a:stretch>
        </p:blipFill>
        <p:spPr>
          <a:xfrm>
            <a:off x="260856" y="2828925"/>
            <a:ext cx="3577719" cy="2711586"/>
          </a:xfrm>
          <a:prstGeom prst="rect">
            <a:avLst/>
          </a:prstGeom>
          <a:ln>
            <a:noFill/>
          </a:ln>
          <a:effectLst>
            <a:outerShdw blurRad="292100" dist="139700" dir="2700000" algn="tl" rotWithShape="0">
              <a:srgbClr val="333333">
                <a:alpha val="65000"/>
              </a:srgbClr>
            </a:outerShdw>
          </a:effectLst>
        </p:spPr>
      </p:pic>
      <p:sp>
        <p:nvSpPr>
          <p:cNvPr id="4" name="Arrow: Right 3">
            <a:extLst>
              <a:ext uri="{FF2B5EF4-FFF2-40B4-BE49-F238E27FC236}">
                <a16:creationId xmlns:a16="http://schemas.microsoft.com/office/drawing/2014/main" id="{86C87630-574D-4B3B-B943-1414B26196AA}"/>
              </a:ext>
            </a:extLst>
          </p:cNvPr>
          <p:cNvSpPr/>
          <p:nvPr/>
        </p:nvSpPr>
        <p:spPr bwMode="auto">
          <a:xfrm>
            <a:off x="4000500" y="4114800"/>
            <a:ext cx="457200" cy="47625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4E951377-4AAE-40C2-88B4-8F47EFBC5821}"/>
              </a:ext>
            </a:extLst>
          </p:cNvPr>
          <p:cNvPicPr>
            <a:picLocks noChangeAspect="1"/>
          </p:cNvPicPr>
          <p:nvPr/>
        </p:nvPicPr>
        <p:blipFill>
          <a:blip r:embed="rId4"/>
          <a:stretch>
            <a:fillRect/>
          </a:stretch>
        </p:blipFill>
        <p:spPr>
          <a:xfrm>
            <a:off x="8017932" y="4494217"/>
            <a:ext cx="4157687" cy="2371725"/>
          </a:xfrm>
          <a:prstGeom prst="rect">
            <a:avLst/>
          </a:prstGeom>
          <a:ln>
            <a:noFill/>
          </a:ln>
          <a:effectLst>
            <a:outerShdw blurRad="292100" dist="139700" dir="2700000" algn="tl" rotWithShape="0">
              <a:srgbClr val="333333">
                <a:alpha val="65000"/>
              </a:srgbClr>
            </a:outerShdw>
          </a:effectLst>
        </p:spPr>
      </p:pic>
      <p:sp>
        <p:nvSpPr>
          <p:cNvPr id="8" name="Title 4">
            <a:extLst>
              <a:ext uri="{FF2B5EF4-FFF2-40B4-BE49-F238E27FC236}">
                <a16:creationId xmlns:a16="http://schemas.microsoft.com/office/drawing/2014/main" id="{AA77F3CC-436F-4569-8410-C84BDF86ADFF}"/>
              </a:ext>
            </a:extLst>
          </p:cNvPr>
          <p:cNvSpPr>
            <a:spLocks noGrp="1"/>
          </p:cNvSpPr>
          <p:nvPr>
            <p:ph type="title"/>
          </p:nvPr>
        </p:nvSpPr>
        <p:spPr>
          <a:xfrm>
            <a:off x="600855" y="517657"/>
            <a:ext cx="11237870" cy="816149"/>
          </a:xfrm>
        </p:spPr>
        <p:txBody>
          <a:bodyPr/>
          <a:lstStyle/>
          <a:p>
            <a:r>
              <a:rPr lang="en-US" sz="3264" dirty="0">
                <a:solidFill>
                  <a:schemeClr val="tx1"/>
                </a:solidFill>
              </a:rPr>
              <a:t>Azure Sentinel</a:t>
            </a:r>
            <a:br>
              <a:rPr lang="en-US" sz="3264" dirty="0">
                <a:solidFill>
                  <a:schemeClr val="tx1"/>
                </a:solidFill>
              </a:rPr>
            </a:br>
            <a:r>
              <a:rPr lang="en-US" sz="2040" dirty="0">
                <a:solidFill>
                  <a:srgbClr val="0078D4"/>
                </a:solidFill>
              </a:rPr>
              <a:t>Unified IT/IoT/OT visibility with industry’s first cloud-native SIEM/SOAR</a:t>
            </a:r>
            <a:endParaRPr lang="en-US" sz="3264" dirty="0">
              <a:solidFill>
                <a:srgbClr val="0078D4"/>
              </a:solidFill>
            </a:endParaRPr>
          </a:p>
        </p:txBody>
      </p:sp>
    </p:spTree>
    <p:extLst>
      <p:ext uri="{BB962C8B-B14F-4D97-AF65-F5344CB8AC3E}">
        <p14:creationId xmlns:p14="http://schemas.microsoft.com/office/powerpoint/2010/main" val="1452814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ABAC7-432E-4097-AF26-C17834655576}"/>
              </a:ext>
            </a:extLst>
          </p:cNvPr>
          <p:cNvSpPr>
            <a:spLocks noGrp="1"/>
          </p:cNvSpPr>
          <p:nvPr>
            <p:ph type="title"/>
          </p:nvPr>
        </p:nvSpPr>
        <p:spPr>
          <a:xfrm>
            <a:off x="437276" y="2582862"/>
            <a:ext cx="10767171" cy="1828800"/>
          </a:xfrm>
        </p:spPr>
        <p:txBody>
          <a:bodyPr wrap="square" anchor="b">
            <a:normAutofit/>
          </a:bodyPr>
          <a:lstStyle/>
          <a:p>
            <a:r>
              <a:rPr lang="en-US" dirty="0"/>
              <a:t>How does AD-IoT address</a:t>
            </a:r>
            <a:br>
              <a:rPr lang="en-US" dirty="0"/>
            </a:br>
            <a:r>
              <a:rPr lang="en-US" dirty="0">
                <a:solidFill>
                  <a:schemeClr val="accent4">
                    <a:lumMod val="40000"/>
                    <a:lumOff val="60000"/>
                  </a:schemeClr>
                </a:solidFill>
              </a:rPr>
              <a:t>Incident Response </a:t>
            </a:r>
            <a:r>
              <a:rPr lang="en-US" dirty="0"/>
              <a:t>challenge</a:t>
            </a:r>
          </a:p>
        </p:txBody>
      </p:sp>
    </p:spTree>
    <p:extLst>
      <p:ext uri="{BB962C8B-B14F-4D97-AF65-F5344CB8AC3E}">
        <p14:creationId xmlns:p14="http://schemas.microsoft.com/office/powerpoint/2010/main" val="314317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4" name="Title 3">
            <a:extLst>
              <a:ext uri="{FF2B5EF4-FFF2-40B4-BE49-F238E27FC236}">
                <a16:creationId xmlns:a16="http://schemas.microsoft.com/office/drawing/2014/main" id="{A5CADAEC-DBA5-41AB-B7C3-225538484F43}"/>
              </a:ext>
            </a:extLst>
          </p:cNvPr>
          <p:cNvSpPr>
            <a:spLocks noGrp="1"/>
          </p:cNvSpPr>
          <p:nvPr>
            <p:ph type="title"/>
          </p:nvPr>
        </p:nvSpPr>
        <p:spPr/>
        <p:txBody>
          <a:bodyPr>
            <a:normAutofit fontScale="90000"/>
          </a:bodyPr>
          <a:lstStyle/>
          <a:p>
            <a:r>
              <a:rPr lang="en-US"/>
              <a:t>Streamline Detection &amp; Prevention</a:t>
            </a:r>
          </a:p>
        </p:txBody>
      </p:sp>
      <p:sp>
        <p:nvSpPr>
          <p:cNvPr id="16" name="Content Placeholder 2">
            <a:extLst>
              <a:ext uri="{FF2B5EF4-FFF2-40B4-BE49-F238E27FC236}">
                <a16:creationId xmlns:a16="http://schemas.microsoft.com/office/drawing/2014/main" id="{08BF1333-B44A-47D2-B41C-C40AA1DC2E8D}"/>
              </a:ext>
            </a:extLst>
          </p:cNvPr>
          <p:cNvSpPr>
            <a:spLocks noGrp="1"/>
          </p:cNvSpPr>
          <p:nvPr>
            <p:ph idx="1"/>
          </p:nvPr>
        </p:nvSpPr>
        <p:spPr>
          <a:xfrm>
            <a:off x="296688" y="1084510"/>
            <a:ext cx="9808295" cy="5102713"/>
          </a:xfrm>
        </p:spPr>
        <p:txBody>
          <a:bodyPr>
            <a:normAutofit/>
          </a:bodyPr>
          <a:lstStyle/>
          <a:p>
            <a:r>
              <a:rPr lang="en-US" sz="2000" dirty="0"/>
              <a:t>Automatically generate NGFW policies to rapidly block malicious traffic</a:t>
            </a:r>
          </a:p>
          <a:p>
            <a:pPr lvl="1"/>
            <a:endParaRPr lang="en-US" dirty="0"/>
          </a:p>
        </p:txBody>
      </p:sp>
      <p:sp>
        <p:nvSpPr>
          <p:cNvPr id="17" name="Google Shape;1039;p31">
            <a:extLst>
              <a:ext uri="{FF2B5EF4-FFF2-40B4-BE49-F238E27FC236}">
                <a16:creationId xmlns:a16="http://schemas.microsoft.com/office/drawing/2014/main" id="{0EA46C01-A23A-410F-BE5B-6F599EB65D86}"/>
              </a:ext>
            </a:extLst>
          </p:cNvPr>
          <p:cNvSpPr txBox="1">
            <a:spLocks noGrp="1"/>
          </p:cNvSpPr>
          <p:nvPr>
            <p:ph type="sldNum" sz="quarter" idx="12"/>
          </p:nvPr>
        </p:nvSpPr>
        <p:spPr>
          <a:prstGeom prst="rect">
            <a:avLst/>
          </a:prstGeom>
          <a:noFill/>
          <a:ln>
            <a:noFill/>
          </a:ln>
        </p:spPr>
        <p:txBody>
          <a:bodyPr spcFirstLastPara="1" wrap="square" lIns="93245" tIns="46610" rIns="93245" bIns="46610" anchor="ctr" anchorCtr="0">
            <a:noAutofit/>
          </a:bodyPr>
          <a:lstStyle/>
          <a:p>
            <a:fld id="{00000000-1234-1234-1234-123412341234}" type="slidenum">
              <a:rPr lang="en-US" sz="510" b="1">
                <a:solidFill>
                  <a:schemeClr val="lt1"/>
                </a:solidFill>
                <a:latin typeface="Arial"/>
                <a:ea typeface="Arial"/>
                <a:cs typeface="Arial"/>
                <a:sym typeface="Arial"/>
              </a:rPr>
              <a:pPr/>
              <a:t>16</a:t>
            </a:fld>
            <a:r>
              <a:rPr lang="en-US" sz="510" b="1">
                <a:solidFill>
                  <a:schemeClr val="lt1"/>
                </a:solidFill>
                <a:latin typeface="Arial"/>
                <a:ea typeface="Arial"/>
                <a:cs typeface="Arial"/>
                <a:sym typeface="Arial"/>
              </a:rPr>
              <a:t>  |  © 2018 Palo Alto Networks, Inc. All Rights Reserved.</a:t>
            </a:r>
            <a:endParaRPr sz="510" b="1">
              <a:solidFill>
                <a:schemeClr val="lt1"/>
              </a:solidFill>
              <a:latin typeface="Arial"/>
              <a:ea typeface="Arial"/>
              <a:cs typeface="Arial"/>
              <a:sym typeface="Arial"/>
            </a:endParaRPr>
          </a:p>
        </p:txBody>
      </p:sp>
      <p:pic>
        <p:nvPicPr>
          <p:cNvPr id="18" name="Google Shape;1041;p31">
            <a:extLst>
              <a:ext uri="{FF2B5EF4-FFF2-40B4-BE49-F238E27FC236}">
                <a16:creationId xmlns:a16="http://schemas.microsoft.com/office/drawing/2014/main" id="{97F78263-D2CF-40C3-A477-97283EBFC45D}"/>
              </a:ext>
            </a:extLst>
          </p:cNvPr>
          <p:cNvPicPr preferRelativeResize="0"/>
          <p:nvPr/>
        </p:nvPicPr>
        <p:blipFill rotWithShape="1">
          <a:blip r:embed="rId3">
            <a:alphaModFix/>
          </a:blip>
          <a:srcRect b="12357"/>
          <a:stretch/>
        </p:blipFill>
        <p:spPr>
          <a:xfrm>
            <a:off x="1222044" y="2167505"/>
            <a:ext cx="4898382" cy="313199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7F7F7F">
                <a:alpha val="40000"/>
              </a:srgbClr>
            </a:outerShdw>
          </a:effectLst>
        </p:spPr>
      </p:pic>
      <p:sp>
        <p:nvSpPr>
          <p:cNvPr id="19" name="Google Shape;1042;p31">
            <a:extLst>
              <a:ext uri="{FF2B5EF4-FFF2-40B4-BE49-F238E27FC236}">
                <a16:creationId xmlns:a16="http://schemas.microsoft.com/office/drawing/2014/main" id="{9FB510F0-EC66-4BE9-8532-0241A871E71B}"/>
              </a:ext>
            </a:extLst>
          </p:cNvPr>
          <p:cNvSpPr/>
          <p:nvPr/>
        </p:nvSpPr>
        <p:spPr>
          <a:xfrm>
            <a:off x="8112747" y="3431403"/>
            <a:ext cx="344618" cy="244627"/>
          </a:xfrm>
          <a:prstGeom prst="rect">
            <a:avLst/>
          </a:prstGeom>
          <a:noFill/>
          <a:ln w="25400" cap="flat" cmpd="sng">
            <a:solidFill>
              <a:schemeClr val="accent6"/>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6610" tIns="46610" rIns="46610" bIns="46610" anchor="ctr" anchorCtr="0">
            <a:noAutofit/>
          </a:bodyPr>
          <a:lstStyle/>
          <a:p>
            <a:pPr>
              <a:buClr>
                <a:schemeClr val="dk1"/>
              </a:buClr>
              <a:buSzPts val="1800"/>
            </a:pPr>
            <a:endParaRPr sz="1836">
              <a:solidFill>
                <a:srgbClr val="000000"/>
              </a:solidFill>
              <a:latin typeface="Arial"/>
              <a:ea typeface="Arial"/>
              <a:cs typeface="Arial"/>
              <a:sym typeface="Arial"/>
            </a:endParaRPr>
          </a:p>
        </p:txBody>
      </p:sp>
      <p:pic>
        <p:nvPicPr>
          <p:cNvPr id="20" name="Google Shape;1056;p31">
            <a:extLst>
              <a:ext uri="{FF2B5EF4-FFF2-40B4-BE49-F238E27FC236}">
                <a16:creationId xmlns:a16="http://schemas.microsoft.com/office/drawing/2014/main" id="{CA1970BA-59E4-4306-8DC7-8A8EA89852C0}"/>
              </a:ext>
            </a:extLst>
          </p:cNvPr>
          <p:cNvPicPr preferRelativeResize="0"/>
          <p:nvPr/>
        </p:nvPicPr>
        <p:blipFill rotWithShape="1">
          <a:blip r:embed="rId3">
            <a:alphaModFix/>
          </a:blip>
          <a:srcRect/>
          <a:stretch/>
        </p:blipFill>
        <p:spPr>
          <a:xfrm>
            <a:off x="1222044" y="2162863"/>
            <a:ext cx="4898382" cy="3573587"/>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7F7F7F">
                <a:alpha val="40000"/>
              </a:srgbClr>
            </a:outerShdw>
          </a:effectLst>
        </p:spPr>
      </p:pic>
      <p:pic>
        <p:nvPicPr>
          <p:cNvPr id="21" name="Google Shape;1057;p31">
            <a:extLst>
              <a:ext uri="{FF2B5EF4-FFF2-40B4-BE49-F238E27FC236}">
                <a16:creationId xmlns:a16="http://schemas.microsoft.com/office/drawing/2014/main" id="{1F5F01D9-562A-4966-9ECC-C5218DF5190A}"/>
              </a:ext>
            </a:extLst>
          </p:cNvPr>
          <p:cNvPicPr preferRelativeResize="0"/>
          <p:nvPr/>
        </p:nvPicPr>
        <p:blipFill rotWithShape="1">
          <a:blip r:embed="rId4">
            <a:alphaModFix/>
          </a:blip>
          <a:srcRect/>
          <a:stretch/>
        </p:blipFill>
        <p:spPr>
          <a:xfrm>
            <a:off x="5288806" y="1888671"/>
            <a:ext cx="5165005" cy="308546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7F7F7F">
                <a:alpha val="40000"/>
              </a:srgbClr>
            </a:outerShdw>
          </a:effectLst>
        </p:spPr>
      </p:pic>
      <p:sp>
        <p:nvSpPr>
          <p:cNvPr id="22" name="Google Shape;1058;p31">
            <a:extLst>
              <a:ext uri="{FF2B5EF4-FFF2-40B4-BE49-F238E27FC236}">
                <a16:creationId xmlns:a16="http://schemas.microsoft.com/office/drawing/2014/main" id="{4F752A19-8AA7-4ADC-BE89-70B67D3A5676}"/>
              </a:ext>
            </a:extLst>
          </p:cNvPr>
          <p:cNvSpPr/>
          <p:nvPr/>
        </p:nvSpPr>
        <p:spPr>
          <a:xfrm>
            <a:off x="4381413" y="5299494"/>
            <a:ext cx="750413" cy="354765"/>
          </a:xfrm>
          <a:prstGeom prst="rect">
            <a:avLst/>
          </a:prstGeom>
          <a:noFill/>
          <a:ln w="25400" cap="flat" cmpd="sng">
            <a:solidFill>
              <a:schemeClr val="accent6"/>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6610" tIns="46610" rIns="46610" bIns="46610" anchor="ctr" anchorCtr="0">
            <a:noAutofit/>
          </a:bodyPr>
          <a:lstStyle/>
          <a:p>
            <a:pPr>
              <a:buClr>
                <a:schemeClr val="dk1"/>
              </a:buClr>
              <a:buSzPts val="1800"/>
            </a:pPr>
            <a:endParaRPr sz="1836">
              <a:solidFill>
                <a:srgbClr val="000000"/>
              </a:solidFill>
              <a:latin typeface="Arial"/>
              <a:ea typeface="Arial"/>
              <a:cs typeface="Arial"/>
              <a:sym typeface="Arial"/>
            </a:endParaRPr>
          </a:p>
        </p:txBody>
      </p:sp>
      <p:pic>
        <p:nvPicPr>
          <p:cNvPr id="23" name="Google Shape;1059;p31">
            <a:extLst>
              <a:ext uri="{FF2B5EF4-FFF2-40B4-BE49-F238E27FC236}">
                <a16:creationId xmlns:a16="http://schemas.microsoft.com/office/drawing/2014/main" id="{CA765728-A103-4E66-A16C-59EBEE868A6C}"/>
              </a:ext>
            </a:extLst>
          </p:cNvPr>
          <p:cNvPicPr preferRelativeResize="0"/>
          <p:nvPr/>
        </p:nvPicPr>
        <p:blipFill rotWithShape="1">
          <a:blip r:embed="rId5">
            <a:alphaModFix/>
          </a:blip>
          <a:srcRect/>
          <a:stretch/>
        </p:blipFill>
        <p:spPr>
          <a:xfrm>
            <a:off x="2478218" y="4031059"/>
            <a:ext cx="2406530" cy="949104"/>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7F7F7F">
                <a:alpha val="40000"/>
              </a:srgbClr>
            </a:outerShdw>
          </a:effectLst>
        </p:spPr>
      </p:pic>
      <p:pic>
        <p:nvPicPr>
          <p:cNvPr id="24" name="Google Shape;1060;p31">
            <a:extLst>
              <a:ext uri="{FF2B5EF4-FFF2-40B4-BE49-F238E27FC236}">
                <a16:creationId xmlns:a16="http://schemas.microsoft.com/office/drawing/2014/main" id="{3E9E0E82-A83B-481A-8516-D1EC982FCEC3}"/>
              </a:ext>
            </a:extLst>
          </p:cNvPr>
          <p:cNvPicPr preferRelativeResize="0"/>
          <p:nvPr/>
        </p:nvPicPr>
        <p:blipFill rotWithShape="1">
          <a:blip r:embed="rId6">
            <a:alphaModFix/>
          </a:blip>
          <a:srcRect/>
          <a:stretch/>
        </p:blipFill>
        <p:spPr>
          <a:xfrm>
            <a:off x="3417993" y="4051555"/>
            <a:ext cx="1111686" cy="286297"/>
          </a:xfrm>
          <a:prstGeom prst="rect">
            <a:avLst/>
          </a:prstGeom>
          <a:noFill/>
          <a:ln>
            <a:noFill/>
          </a:ln>
        </p:spPr>
      </p:pic>
      <p:sp>
        <p:nvSpPr>
          <p:cNvPr id="25" name="Google Shape;1061;p31">
            <a:extLst>
              <a:ext uri="{FF2B5EF4-FFF2-40B4-BE49-F238E27FC236}">
                <a16:creationId xmlns:a16="http://schemas.microsoft.com/office/drawing/2014/main" id="{931EC3C5-24BA-4CA1-866A-4380353175C5}"/>
              </a:ext>
            </a:extLst>
          </p:cNvPr>
          <p:cNvSpPr/>
          <p:nvPr/>
        </p:nvSpPr>
        <p:spPr>
          <a:xfrm>
            <a:off x="4549861" y="4714423"/>
            <a:ext cx="310867" cy="229338"/>
          </a:xfrm>
          <a:prstGeom prst="rect">
            <a:avLst/>
          </a:prstGeom>
          <a:noFill/>
          <a:ln w="25400" cap="flat" cmpd="sng">
            <a:solidFill>
              <a:schemeClr val="accent6"/>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6610" tIns="46610" rIns="46610" bIns="46610" anchor="ctr" anchorCtr="0">
            <a:noAutofit/>
          </a:bodyPr>
          <a:lstStyle/>
          <a:p>
            <a:pPr>
              <a:buClr>
                <a:schemeClr val="dk1"/>
              </a:buClr>
              <a:buSzPts val="1800"/>
            </a:pPr>
            <a:endParaRPr sz="1836">
              <a:solidFill>
                <a:srgbClr val="000000"/>
              </a:solidFill>
              <a:latin typeface="Arial"/>
              <a:ea typeface="Arial"/>
              <a:cs typeface="Arial"/>
              <a:sym typeface="Arial"/>
            </a:endParaRPr>
          </a:p>
        </p:txBody>
      </p:sp>
      <p:sp>
        <p:nvSpPr>
          <p:cNvPr id="26" name="Google Shape;1062;p31">
            <a:extLst>
              <a:ext uri="{FF2B5EF4-FFF2-40B4-BE49-F238E27FC236}">
                <a16:creationId xmlns:a16="http://schemas.microsoft.com/office/drawing/2014/main" id="{77127959-2D56-4240-AB82-E80032B0687A}"/>
              </a:ext>
            </a:extLst>
          </p:cNvPr>
          <p:cNvSpPr/>
          <p:nvPr/>
        </p:nvSpPr>
        <p:spPr>
          <a:xfrm>
            <a:off x="1606718" y="3278255"/>
            <a:ext cx="615364" cy="493057"/>
          </a:xfrm>
          <a:prstGeom prst="rect">
            <a:avLst/>
          </a:prstGeom>
          <a:noFill/>
          <a:ln w="25400" cap="flat" cmpd="sng">
            <a:solidFill>
              <a:schemeClr val="accent6"/>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6610" tIns="46610" rIns="46610" bIns="46610" anchor="ctr" anchorCtr="0">
            <a:noAutofit/>
          </a:bodyPr>
          <a:lstStyle/>
          <a:p>
            <a:pPr>
              <a:buClr>
                <a:schemeClr val="dk1"/>
              </a:buClr>
              <a:buSzPts val="1800"/>
            </a:pPr>
            <a:endParaRPr sz="1836">
              <a:solidFill>
                <a:srgbClr val="000000"/>
              </a:solidFill>
              <a:latin typeface="Arial"/>
              <a:ea typeface="Arial"/>
              <a:cs typeface="Arial"/>
              <a:sym typeface="Arial"/>
            </a:endParaRPr>
          </a:p>
        </p:txBody>
      </p:sp>
      <p:sp>
        <p:nvSpPr>
          <p:cNvPr id="27" name="Google Shape;1063;p31">
            <a:extLst>
              <a:ext uri="{FF2B5EF4-FFF2-40B4-BE49-F238E27FC236}">
                <a16:creationId xmlns:a16="http://schemas.microsoft.com/office/drawing/2014/main" id="{08C1169B-A322-4BB6-A695-603F3A316DF9}"/>
              </a:ext>
            </a:extLst>
          </p:cNvPr>
          <p:cNvSpPr/>
          <p:nvPr/>
        </p:nvSpPr>
        <p:spPr>
          <a:xfrm>
            <a:off x="2238735" y="3465812"/>
            <a:ext cx="5886103" cy="160530"/>
          </a:xfrm>
          <a:prstGeom prst="rightArrow">
            <a:avLst>
              <a:gd name="adj1" fmla="val 50000"/>
              <a:gd name="adj2" fmla="val 50000"/>
            </a:avLst>
          </a:prstGeom>
          <a:solidFill>
            <a:srgbClr val="FFFFFF"/>
          </a:solidFill>
          <a:ln w="25400" cap="flat" cmpd="sng">
            <a:solidFill>
              <a:schemeClr val="accent6"/>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6610" tIns="46610" rIns="46610" bIns="46610" anchor="ctr" anchorCtr="0">
            <a:noAutofit/>
          </a:bodyPr>
          <a:lstStyle/>
          <a:p>
            <a:pPr>
              <a:buClr>
                <a:schemeClr val="dk1"/>
              </a:buClr>
              <a:buSzPts val="1800"/>
            </a:pPr>
            <a:endParaRPr sz="1836">
              <a:solidFill>
                <a:srgbClr val="000000"/>
              </a:solidFill>
              <a:latin typeface="Arial"/>
              <a:ea typeface="Arial"/>
              <a:cs typeface="Arial"/>
              <a:sym typeface="Arial"/>
            </a:endParaRPr>
          </a:p>
        </p:txBody>
      </p:sp>
    </p:spTree>
    <p:extLst>
      <p:ext uri="{BB962C8B-B14F-4D97-AF65-F5344CB8AC3E}">
        <p14:creationId xmlns:p14="http://schemas.microsoft.com/office/powerpoint/2010/main" val="26016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4" name="Title 3">
            <a:extLst>
              <a:ext uri="{FF2B5EF4-FFF2-40B4-BE49-F238E27FC236}">
                <a16:creationId xmlns:a16="http://schemas.microsoft.com/office/drawing/2014/main" id="{A5CADAEC-DBA5-41AB-B7C3-225538484F43}"/>
              </a:ext>
            </a:extLst>
          </p:cNvPr>
          <p:cNvSpPr>
            <a:spLocks noGrp="1"/>
          </p:cNvSpPr>
          <p:nvPr>
            <p:ph type="title"/>
          </p:nvPr>
        </p:nvSpPr>
        <p:spPr/>
        <p:txBody>
          <a:bodyPr>
            <a:normAutofit fontScale="90000"/>
          </a:bodyPr>
          <a:lstStyle/>
          <a:p>
            <a:r>
              <a:rPr lang="en-US"/>
              <a:t>Streamline Detection &amp; Prevention - Palo Alto Example</a:t>
            </a:r>
          </a:p>
        </p:txBody>
      </p:sp>
      <p:sp>
        <p:nvSpPr>
          <p:cNvPr id="16" name="Content Placeholder 2">
            <a:extLst>
              <a:ext uri="{FF2B5EF4-FFF2-40B4-BE49-F238E27FC236}">
                <a16:creationId xmlns:a16="http://schemas.microsoft.com/office/drawing/2014/main" id="{08BF1333-B44A-47D2-B41C-C40AA1DC2E8D}"/>
              </a:ext>
            </a:extLst>
          </p:cNvPr>
          <p:cNvSpPr>
            <a:spLocks noGrp="1"/>
          </p:cNvSpPr>
          <p:nvPr>
            <p:ph idx="1"/>
          </p:nvPr>
        </p:nvSpPr>
        <p:spPr>
          <a:xfrm>
            <a:off x="302224" y="1089575"/>
            <a:ext cx="9808295" cy="5102713"/>
          </a:xfrm>
        </p:spPr>
        <p:txBody>
          <a:bodyPr>
            <a:normAutofit/>
          </a:bodyPr>
          <a:lstStyle/>
          <a:p>
            <a:r>
              <a:rPr lang="en-US" sz="2000" dirty="0"/>
              <a:t>Automatically generate NGFW policies to rapidly block malicious traffic</a:t>
            </a:r>
          </a:p>
          <a:p>
            <a:pPr lvl="1"/>
            <a:endParaRPr lang="en-US" dirty="0"/>
          </a:p>
        </p:txBody>
      </p:sp>
      <p:sp>
        <p:nvSpPr>
          <p:cNvPr id="17" name="Google Shape;1039;p31">
            <a:extLst>
              <a:ext uri="{FF2B5EF4-FFF2-40B4-BE49-F238E27FC236}">
                <a16:creationId xmlns:a16="http://schemas.microsoft.com/office/drawing/2014/main" id="{0EA46C01-A23A-410F-BE5B-6F599EB65D86}"/>
              </a:ext>
            </a:extLst>
          </p:cNvPr>
          <p:cNvSpPr txBox="1">
            <a:spLocks noGrp="1"/>
          </p:cNvSpPr>
          <p:nvPr>
            <p:ph type="sldNum" sz="quarter" idx="12"/>
          </p:nvPr>
        </p:nvSpPr>
        <p:spPr>
          <a:prstGeom prst="rect">
            <a:avLst/>
          </a:prstGeom>
          <a:noFill/>
          <a:ln>
            <a:noFill/>
          </a:ln>
        </p:spPr>
        <p:txBody>
          <a:bodyPr spcFirstLastPara="1" wrap="square" lIns="93245" tIns="46610" rIns="93245" bIns="46610" anchor="ctr" anchorCtr="0">
            <a:noAutofit/>
          </a:bodyPr>
          <a:lstStyle/>
          <a:p>
            <a:fld id="{00000000-1234-1234-1234-123412341234}" type="slidenum">
              <a:rPr lang="en-US" sz="510" b="1">
                <a:solidFill>
                  <a:schemeClr val="lt1"/>
                </a:solidFill>
                <a:latin typeface="Arial"/>
                <a:ea typeface="Arial"/>
                <a:cs typeface="Arial"/>
                <a:sym typeface="Arial"/>
              </a:rPr>
              <a:pPr/>
              <a:t>17</a:t>
            </a:fld>
            <a:r>
              <a:rPr lang="en-US" sz="510" b="1">
                <a:solidFill>
                  <a:schemeClr val="lt1"/>
                </a:solidFill>
                <a:latin typeface="Arial"/>
                <a:ea typeface="Arial"/>
                <a:cs typeface="Arial"/>
                <a:sym typeface="Arial"/>
              </a:rPr>
              <a:t>  |  © 2018 Palo Alto Networks, Inc. All Rights Reserved.</a:t>
            </a:r>
            <a:endParaRPr sz="510" b="1">
              <a:solidFill>
                <a:schemeClr val="lt1"/>
              </a:solidFill>
              <a:latin typeface="Arial"/>
              <a:ea typeface="Arial"/>
              <a:cs typeface="Arial"/>
              <a:sym typeface="Arial"/>
            </a:endParaRPr>
          </a:p>
        </p:txBody>
      </p:sp>
      <p:pic>
        <p:nvPicPr>
          <p:cNvPr id="15" name="Google Shape;1071;p32">
            <a:extLst>
              <a:ext uri="{FF2B5EF4-FFF2-40B4-BE49-F238E27FC236}">
                <a16:creationId xmlns:a16="http://schemas.microsoft.com/office/drawing/2014/main" id="{E3467931-F226-4349-B21A-B91FC80667BC}"/>
              </a:ext>
            </a:extLst>
          </p:cNvPr>
          <p:cNvPicPr preferRelativeResize="0"/>
          <p:nvPr/>
        </p:nvPicPr>
        <p:blipFill rotWithShape="1">
          <a:blip r:embed="rId3">
            <a:alphaModFix/>
          </a:blip>
          <a:srcRect/>
          <a:stretch/>
        </p:blipFill>
        <p:spPr>
          <a:xfrm>
            <a:off x="390696" y="3872109"/>
            <a:ext cx="10645991" cy="2413522"/>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7F7F7F">
                <a:alpha val="40000"/>
              </a:srgbClr>
            </a:outerShdw>
          </a:effectLst>
        </p:spPr>
      </p:pic>
      <p:pic>
        <p:nvPicPr>
          <p:cNvPr id="28" name="Google Shape;1072;p32">
            <a:extLst>
              <a:ext uri="{FF2B5EF4-FFF2-40B4-BE49-F238E27FC236}">
                <a16:creationId xmlns:a16="http://schemas.microsoft.com/office/drawing/2014/main" id="{9AF83321-3069-4B05-B357-C07DEE3AF2F6}"/>
              </a:ext>
            </a:extLst>
          </p:cNvPr>
          <p:cNvPicPr preferRelativeResize="0"/>
          <p:nvPr/>
        </p:nvPicPr>
        <p:blipFill rotWithShape="1">
          <a:blip r:embed="rId4">
            <a:alphaModFix/>
          </a:blip>
          <a:srcRect/>
          <a:stretch/>
        </p:blipFill>
        <p:spPr>
          <a:xfrm>
            <a:off x="390698" y="1569894"/>
            <a:ext cx="10645989" cy="2239217"/>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7F7F7F">
                <a:alpha val="40000"/>
              </a:srgbClr>
            </a:outerShdw>
          </a:effectLst>
        </p:spPr>
      </p:pic>
      <p:sp>
        <p:nvSpPr>
          <p:cNvPr id="29" name="Google Shape;1073;p32">
            <a:extLst>
              <a:ext uri="{FF2B5EF4-FFF2-40B4-BE49-F238E27FC236}">
                <a16:creationId xmlns:a16="http://schemas.microsoft.com/office/drawing/2014/main" id="{145DAB02-2AE4-40C9-B7DC-9F4874236187}"/>
              </a:ext>
            </a:extLst>
          </p:cNvPr>
          <p:cNvSpPr txBox="1"/>
          <p:nvPr/>
        </p:nvSpPr>
        <p:spPr>
          <a:xfrm>
            <a:off x="11108887" y="2193967"/>
            <a:ext cx="787371" cy="376680"/>
          </a:xfrm>
          <a:prstGeom prst="rect">
            <a:avLst/>
          </a:prstGeom>
          <a:solidFill>
            <a:schemeClr val="accent6"/>
          </a:solidFill>
          <a:ln>
            <a:noFill/>
          </a:ln>
        </p:spPr>
        <p:txBody>
          <a:bodyPr spcFirstLastPara="1" wrap="square" lIns="46610" tIns="46610" rIns="46610" bIns="46610" anchor="t" anchorCtr="0">
            <a:noAutofit/>
          </a:bodyPr>
          <a:lstStyle/>
          <a:p>
            <a:pPr>
              <a:buClr>
                <a:srgbClr val="000000"/>
              </a:buClr>
              <a:buSzPts val="1800"/>
            </a:pPr>
            <a:r>
              <a:rPr lang="en-US" sz="1836">
                <a:solidFill>
                  <a:srgbClr val="000000"/>
                </a:solidFill>
                <a:latin typeface="Arial"/>
                <a:ea typeface="Arial"/>
                <a:cs typeface="Arial"/>
                <a:sym typeface="Arial"/>
              </a:rPr>
              <a:t>Before</a:t>
            </a:r>
            <a:endParaRPr sz="1836"/>
          </a:p>
        </p:txBody>
      </p:sp>
      <p:sp>
        <p:nvSpPr>
          <p:cNvPr id="30" name="Google Shape;1074;p32">
            <a:extLst>
              <a:ext uri="{FF2B5EF4-FFF2-40B4-BE49-F238E27FC236}">
                <a16:creationId xmlns:a16="http://schemas.microsoft.com/office/drawing/2014/main" id="{B37D6DAC-D954-4140-AEAA-D020F301C90F}"/>
              </a:ext>
            </a:extLst>
          </p:cNvPr>
          <p:cNvSpPr txBox="1"/>
          <p:nvPr/>
        </p:nvSpPr>
        <p:spPr>
          <a:xfrm>
            <a:off x="11150831" y="4568809"/>
            <a:ext cx="705972" cy="376680"/>
          </a:xfrm>
          <a:prstGeom prst="rect">
            <a:avLst/>
          </a:prstGeom>
          <a:solidFill>
            <a:schemeClr val="accent6"/>
          </a:solidFill>
          <a:ln>
            <a:noFill/>
          </a:ln>
        </p:spPr>
        <p:txBody>
          <a:bodyPr spcFirstLastPara="1" wrap="square" lIns="46610" tIns="46610" rIns="46610" bIns="46610" anchor="t" anchorCtr="0">
            <a:noAutofit/>
          </a:bodyPr>
          <a:lstStyle/>
          <a:p>
            <a:pPr algn="ctr">
              <a:buClr>
                <a:srgbClr val="000000"/>
              </a:buClr>
              <a:buSzPts val="1800"/>
            </a:pPr>
            <a:r>
              <a:rPr lang="en-US" sz="1836">
                <a:solidFill>
                  <a:srgbClr val="000000"/>
                </a:solidFill>
                <a:latin typeface="Arial"/>
                <a:ea typeface="Arial"/>
                <a:cs typeface="Arial"/>
                <a:sym typeface="Arial"/>
              </a:rPr>
              <a:t>After</a:t>
            </a:r>
            <a:endParaRPr sz="1836"/>
          </a:p>
        </p:txBody>
      </p:sp>
      <p:sp>
        <p:nvSpPr>
          <p:cNvPr id="31" name="Google Shape;1075;p32">
            <a:extLst>
              <a:ext uri="{FF2B5EF4-FFF2-40B4-BE49-F238E27FC236}">
                <a16:creationId xmlns:a16="http://schemas.microsoft.com/office/drawing/2014/main" id="{2A26F2A0-C712-4189-BC0D-4C912B9A1EDF}"/>
              </a:ext>
            </a:extLst>
          </p:cNvPr>
          <p:cNvSpPr/>
          <p:nvPr/>
        </p:nvSpPr>
        <p:spPr>
          <a:xfrm>
            <a:off x="507677" y="5661446"/>
            <a:ext cx="10540112" cy="161783"/>
          </a:xfrm>
          <a:prstGeom prst="rect">
            <a:avLst/>
          </a:prstGeom>
          <a:noFill/>
          <a:ln w="25400" cap="flat" cmpd="sng">
            <a:solidFill>
              <a:srgbClr val="C00000"/>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6610" tIns="46610" rIns="46610" bIns="46610" anchor="ctr" anchorCtr="0">
            <a:noAutofit/>
          </a:bodyPr>
          <a:lstStyle/>
          <a:p>
            <a:pPr>
              <a:buClr>
                <a:schemeClr val="dk1"/>
              </a:buClr>
              <a:buSzPts val="1800"/>
            </a:pPr>
            <a:endParaRPr sz="1836">
              <a:solidFill>
                <a:srgbClr val="000000"/>
              </a:solidFill>
              <a:latin typeface="Arial"/>
              <a:ea typeface="Arial"/>
              <a:cs typeface="Arial"/>
              <a:sym typeface="Arial"/>
            </a:endParaRPr>
          </a:p>
        </p:txBody>
      </p:sp>
      <p:sp>
        <p:nvSpPr>
          <p:cNvPr id="32" name="Google Shape;1076;p32">
            <a:extLst>
              <a:ext uri="{FF2B5EF4-FFF2-40B4-BE49-F238E27FC236}">
                <a16:creationId xmlns:a16="http://schemas.microsoft.com/office/drawing/2014/main" id="{5C3E3E43-ECD1-4E2F-B09D-912417558542}"/>
              </a:ext>
            </a:extLst>
          </p:cNvPr>
          <p:cNvSpPr/>
          <p:nvPr/>
        </p:nvSpPr>
        <p:spPr>
          <a:xfrm rot="10800000">
            <a:off x="908812" y="5826202"/>
            <a:ext cx="277556" cy="589140"/>
          </a:xfrm>
          <a:prstGeom prst="downArrow">
            <a:avLst>
              <a:gd name="adj1" fmla="val 50000"/>
              <a:gd name="adj2" fmla="val 50000"/>
            </a:avLst>
          </a:prstGeom>
          <a:solidFill>
            <a:srgbClr val="FFFFFF"/>
          </a:solidFill>
          <a:ln w="25400" cap="flat" cmpd="sng">
            <a:solidFill>
              <a:srgbClr val="C00000"/>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6610" tIns="46610" rIns="46610" bIns="46610" anchor="ctr" anchorCtr="0">
            <a:noAutofit/>
          </a:bodyPr>
          <a:lstStyle/>
          <a:p>
            <a:pPr>
              <a:buClr>
                <a:schemeClr val="dk1"/>
              </a:buClr>
              <a:buSzPts val="1800"/>
            </a:pPr>
            <a:endParaRPr sz="1836">
              <a:solidFill>
                <a:srgbClr val="000000"/>
              </a:solidFill>
              <a:latin typeface="Arial"/>
              <a:ea typeface="Arial"/>
              <a:cs typeface="Arial"/>
              <a:sym typeface="Arial"/>
            </a:endParaRPr>
          </a:p>
        </p:txBody>
      </p:sp>
      <p:sp>
        <p:nvSpPr>
          <p:cNvPr id="33" name="Google Shape;1077;p32">
            <a:extLst>
              <a:ext uri="{FF2B5EF4-FFF2-40B4-BE49-F238E27FC236}">
                <a16:creationId xmlns:a16="http://schemas.microsoft.com/office/drawing/2014/main" id="{1A898B75-EB5F-42DD-BD90-AB566F2FB56A}"/>
              </a:ext>
            </a:extLst>
          </p:cNvPr>
          <p:cNvSpPr/>
          <p:nvPr/>
        </p:nvSpPr>
        <p:spPr>
          <a:xfrm rot="10800000">
            <a:off x="10439588" y="5844376"/>
            <a:ext cx="277556" cy="589140"/>
          </a:xfrm>
          <a:prstGeom prst="downArrow">
            <a:avLst>
              <a:gd name="adj1" fmla="val 50000"/>
              <a:gd name="adj2" fmla="val 50000"/>
            </a:avLst>
          </a:prstGeom>
          <a:solidFill>
            <a:srgbClr val="FFFFFF"/>
          </a:solidFill>
          <a:ln w="25400" cap="flat" cmpd="sng">
            <a:solidFill>
              <a:srgbClr val="C00000"/>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6610" tIns="46610" rIns="46610" bIns="46610" anchor="ctr" anchorCtr="0">
            <a:noAutofit/>
          </a:bodyPr>
          <a:lstStyle/>
          <a:p>
            <a:pPr>
              <a:buClr>
                <a:schemeClr val="dk1"/>
              </a:buClr>
              <a:buSzPts val="1800"/>
            </a:pPr>
            <a:endParaRPr sz="1836">
              <a:solidFill>
                <a:srgbClr val="000000"/>
              </a:solidFill>
              <a:latin typeface="Arial"/>
              <a:ea typeface="Arial"/>
              <a:cs typeface="Arial"/>
              <a:sym typeface="Arial"/>
            </a:endParaRPr>
          </a:p>
        </p:txBody>
      </p:sp>
    </p:spTree>
    <p:extLst>
      <p:ext uri="{BB962C8B-B14F-4D97-AF65-F5344CB8AC3E}">
        <p14:creationId xmlns:p14="http://schemas.microsoft.com/office/powerpoint/2010/main" val="140485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4" name="Title 3">
            <a:extLst>
              <a:ext uri="{FF2B5EF4-FFF2-40B4-BE49-F238E27FC236}">
                <a16:creationId xmlns:a16="http://schemas.microsoft.com/office/drawing/2014/main" id="{A5CADAEC-DBA5-41AB-B7C3-225538484F43}"/>
              </a:ext>
            </a:extLst>
          </p:cNvPr>
          <p:cNvSpPr>
            <a:spLocks noGrp="1"/>
          </p:cNvSpPr>
          <p:nvPr>
            <p:ph type="title"/>
          </p:nvPr>
        </p:nvSpPr>
        <p:spPr/>
        <p:txBody>
          <a:bodyPr>
            <a:normAutofit fontScale="90000"/>
          </a:bodyPr>
          <a:lstStyle/>
          <a:p>
            <a:r>
              <a:rPr lang="en-US"/>
              <a:t>ServiceNow – ITSM / CMDB</a:t>
            </a:r>
          </a:p>
        </p:txBody>
      </p:sp>
      <p:sp>
        <p:nvSpPr>
          <p:cNvPr id="3" name="Content Placeholder 2">
            <a:extLst>
              <a:ext uri="{FF2B5EF4-FFF2-40B4-BE49-F238E27FC236}">
                <a16:creationId xmlns:a16="http://schemas.microsoft.com/office/drawing/2014/main" id="{6EF995CC-6544-45F4-9434-828D0934BC9C}"/>
              </a:ext>
            </a:extLst>
          </p:cNvPr>
          <p:cNvSpPr>
            <a:spLocks noGrp="1"/>
          </p:cNvSpPr>
          <p:nvPr>
            <p:ph idx="1"/>
          </p:nvPr>
        </p:nvSpPr>
        <p:spPr>
          <a:xfrm>
            <a:off x="311749" y="1078492"/>
            <a:ext cx="11812976" cy="5102713"/>
          </a:xfrm>
        </p:spPr>
        <p:txBody>
          <a:bodyPr>
            <a:normAutofit/>
          </a:bodyPr>
          <a:lstStyle/>
          <a:p>
            <a:pPr fontAlgn="base"/>
            <a:r>
              <a:rPr lang="en-US" sz="2000" dirty="0"/>
              <a:t>Integration with ServiceNow helps build the business processes to make this a sustainable process to accomplish the business objectives</a:t>
            </a:r>
            <a:br>
              <a:rPr lang="en-US" sz="2000" dirty="0"/>
            </a:br>
            <a:endParaRPr lang="en-US" sz="2000" dirty="0"/>
          </a:p>
        </p:txBody>
      </p:sp>
      <p:pic>
        <p:nvPicPr>
          <p:cNvPr id="2056" name="Picture 8" descr="https://lh4.googleusercontent.com/gE0J7nwtaubSmjAhAGwoA5iAztUZPpQYSzWSBSnWhoq9GE09x-ZonyrXsNBMo7Vec0uyTSOylTrY-sgSTi0wOAB9k5OaAZlPd9Rb-fQqkO_omm6jVfZCQNrwnLJTx_d4V66EHUd3RZQ">
            <a:extLst>
              <a:ext uri="{FF2B5EF4-FFF2-40B4-BE49-F238E27FC236}">
                <a16:creationId xmlns:a16="http://schemas.microsoft.com/office/drawing/2014/main" id="{D1B28630-22C1-4D2D-AEB2-43141A282C5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4584" y="2126635"/>
            <a:ext cx="6765945" cy="2665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https://lh3.googleusercontent.com/Mr-3BFJ8XHJdaJ_zIan0fb8_oDK3nKOMz3m-BdnhR01gVztIMKZGS7N_tqU-YA5tAOtuvpYYve3NA8v4wnSUbUvaa7HJvQAIS1QOmZAQf98QD0TbXRNTFiFzGv29l4_g8rpQzBTaXmo">
            <a:extLst>
              <a:ext uri="{FF2B5EF4-FFF2-40B4-BE49-F238E27FC236}">
                <a16:creationId xmlns:a16="http://schemas.microsoft.com/office/drawing/2014/main" id="{4EF3EEA4-C19A-49C6-805B-F27366682E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7130" y="2958355"/>
            <a:ext cx="6983466" cy="3762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87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Rectangle 907">
            <a:extLst>
              <a:ext uri="{FF2B5EF4-FFF2-40B4-BE49-F238E27FC236}">
                <a16:creationId xmlns:a16="http://schemas.microsoft.com/office/drawing/2014/main" id="{1A7F8D0F-19CE-46AD-9B62-87B0C94431BF}"/>
              </a:ext>
            </a:extLst>
          </p:cNvPr>
          <p:cNvSpPr/>
          <p:nvPr/>
        </p:nvSpPr>
        <p:spPr>
          <a:xfrm>
            <a:off x="8583327" y="1906698"/>
            <a:ext cx="3712375" cy="1335387"/>
          </a:xfrm>
          <a:prstGeom prst="rect">
            <a:avLst/>
          </a:prstGeom>
          <a:solidFill>
            <a:schemeClr val="accent2">
              <a:lumMod val="40000"/>
              <a:lumOff val="60000"/>
            </a:schemeClr>
          </a:solidFill>
          <a:ln>
            <a:solidFill>
              <a:schemeClr val="bg2">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909" name="Rectangle 908">
            <a:extLst>
              <a:ext uri="{FF2B5EF4-FFF2-40B4-BE49-F238E27FC236}">
                <a16:creationId xmlns:a16="http://schemas.microsoft.com/office/drawing/2014/main" id="{F65D9D4F-8C4D-4E50-8FAA-4591BC5D7CAC}"/>
              </a:ext>
            </a:extLst>
          </p:cNvPr>
          <p:cNvSpPr/>
          <p:nvPr/>
        </p:nvSpPr>
        <p:spPr>
          <a:xfrm>
            <a:off x="8583327" y="3263182"/>
            <a:ext cx="3712375" cy="2557409"/>
          </a:xfrm>
          <a:prstGeom prst="rect">
            <a:avLst/>
          </a:prstGeom>
          <a:solidFill>
            <a:schemeClr val="accent2">
              <a:lumMod val="20000"/>
              <a:lumOff val="80000"/>
            </a:scheme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5" name="Title 4">
            <a:extLst>
              <a:ext uri="{FF2B5EF4-FFF2-40B4-BE49-F238E27FC236}">
                <a16:creationId xmlns:a16="http://schemas.microsoft.com/office/drawing/2014/main" id="{D2367D68-5D71-480C-B3DA-A6D0E602DB10}"/>
              </a:ext>
            </a:extLst>
          </p:cNvPr>
          <p:cNvSpPr>
            <a:spLocks noGrp="1"/>
          </p:cNvSpPr>
          <p:nvPr>
            <p:ph type="title"/>
          </p:nvPr>
        </p:nvSpPr>
        <p:spPr>
          <a:xfrm>
            <a:off x="311749" y="437473"/>
            <a:ext cx="10724938" cy="494927"/>
          </a:xfrm>
        </p:spPr>
        <p:txBody>
          <a:bodyPr>
            <a:noAutofit/>
          </a:bodyPr>
          <a:lstStyle/>
          <a:p>
            <a:r>
              <a:rPr lang="en-US" sz="2856" dirty="0"/>
              <a:t>SOC: </a:t>
            </a:r>
            <a:r>
              <a:rPr lang="en-US" sz="2856" dirty="0" err="1"/>
              <a:t>Conficker</a:t>
            </a:r>
            <a:r>
              <a:rPr lang="en-US" sz="2856" dirty="0"/>
              <a:t> Infection using Malicious USB - From IT to OT</a:t>
            </a:r>
          </a:p>
        </p:txBody>
      </p:sp>
      <p:sp>
        <p:nvSpPr>
          <p:cNvPr id="4" name="Slide Number Placeholder 3">
            <a:extLst>
              <a:ext uri="{FF2B5EF4-FFF2-40B4-BE49-F238E27FC236}">
                <a16:creationId xmlns:a16="http://schemas.microsoft.com/office/drawing/2014/main" id="{162929D6-D7A5-4706-8BD2-BC41DF1D0567}"/>
              </a:ext>
            </a:extLst>
          </p:cNvPr>
          <p:cNvSpPr>
            <a:spLocks noGrp="1"/>
          </p:cNvSpPr>
          <p:nvPr>
            <p:ph type="sldNum" sz="quarter" idx="12"/>
          </p:nvPr>
        </p:nvSpPr>
        <p:spPr/>
        <p:txBody>
          <a:bodyPr/>
          <a:lstStyle/>
          <a:p>
            <a:pPr algn="r" defTabSz="932597">
              <a:defRPr/>
            </a:pPr>
            <a:fld id="{BAA77C74-7F25-4AE3-B3E1-4EE3C02A2FC3}" type="slidenum">
              <a:rPr lang="en-US" sz="1020">
                <a:solidFill>
                  <a:srgbClr val="FFFFFF">
                    <a:tint val="75000"/>
                  </a:srgbClr>
                </a:solidFill>
                <a:latin typeface="Franklin Gothic Book" panose="020B0503020102020204" pitchFamily="34" charset="0"/>
              </a:rPr>
              <a:pPr algn="r" defTabSz="932597">
                <a:defRPr/>
              </a:pPr>
              <a:t>19</a:t>
            </a:fld>
            <a:endParaRPr lang="en-US" sz="1020" dirty="0">
              <a:solidFill>
                <a:srgbClr val="FFFFFF">
                  <a:tint val="75000"/>
                </a:srgbClr>
              </a:solidFill>
              <a:latin typeface="Franklin Gothic Book" panose="020B0503020102020204" pitchFamily="34" charset="0"/>
            </a:endParaRPr>
          </a:p>
        </p:txBody>
      </p:sp>
      <p:grpSp>
        <p:nvGrpSpPr>
          <p:cNvPr id="11" name="Group 10">
            <a:extLst>
              <a:ext uri="{FF2B5EF4-FFF2-40B4-BE49-F238E27FC236}">
                <a16:creationId xmlns:a16="http://schemas.microsoft.com/office/drawing/2014/main" id="{D4754F89-DA3B-45DC-B6C0-F081D125D006}"/>
              </a:ext>
            </a:extLst>
          </p:cNvPr>
          <p:cNvGrpSpPr/>
          <p:nvPr/>
        </p:nvGrpSpPr>
        <p:grpSpPr>
          <a:xfrm>
            <a:off x="5605058" y="4041391"/>
            <a:ext cx="2566796" cy="510398"/>
            <a:chOff x="5605058" y="4041391"/>
            <a:chExt cx="2566796" cy="510398"/>
          </a:xfrm>
        </p:grpSpPr>
        <p:sp>
          <p:nvSpPr>
            <p:cNvPr id="90" name="Rectangle 89">
              <a:extLst>
                <a:ext uri="{FF2B5EF4-FFF2-40B4-BE49-F238E27FC236}">
                  <a16:creationId xmlns:a16="http://schemas.microsoft.com/office/drawing/2014/main" id="{047F2964-7789-4A3F-93D8-07CA5B556084}"/>
                </a:ext>
              </a:extLst>
            </p:cNvPr>
            <p:cNvSpPr/>
            <p:nvPr/>
          </p:nvSpPr>
          <p:spPr>
            <a:xfrm>
              <a:off x="5605058" y="4041391"/>
              <a:ext cx="2566796" cy="510398"/>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92" name="Rectangle 91">
              <a:extLst>
                <a:ext uri="{FF2B5EF4-FFF2-40B4-BE49-F238E27FC236}">
                  <a16:creationId xmlns:a16="http://schemas.microsoft.com/office/drawing/2014/main" id="{94684720-B8C0-480E-A00F-36A02373FDCE}"/>
                </a:ext>
              </a:extLst>
            </p:cNvPr>
            <p:cNvSpPr/>
            <p:nvPr/>
          </p:nvSpPr>
          <p:spPr>
            <a:xfrm>
              <a:off x="6579688" y="4114633"/>
              <a:ext cx="1392880" cy="363914"/>
            </a:xfrm>
            <a:prstGeom prst="rect">
              <a:avLst/>
            </a:prstGeom>
            <a:solidFill>
              <a:schemeClr val="accent4">
                <a:lumMod val="20000"/>
                <a:lumOff val="8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Suspicious File</a:t>
              </a:r>
            </a:p>
          </p:txBody>
        </p:sp>
        <p:sp>
          <p:nvSpPr>
            <p:cNvPr id="93" name="Rectangle 92">
              <a:extLst>
                <a:ext uri="{FF2B5EF4-FFF2-40B4-BE49-F238E27FC236}">
                  <a16:creationId xmlns:a16="http://schemas.microsoft.com/office/drawing/2014/main" id="{0043A10F-652A-431D-B9D3-A1134B5B050C}"/>
                </a:ext>
              </a:extLst>
            </p:cNvPr>
            <p:cNvSpPr/>
            <p:nvPr/>
          </p:nvSpPr>
          <p:spPr>
            <a:xfrm>
              <a:off x="5794544" y="4108945"/>
              <a:ext cx="787284" cy="375287"/>
            </a:xfrm>
            <a:prstGeom prst="rect">
              <a:avLst/>
            </a:prstGeom>
            <a:solidFill>
              <a:schemeClr val="accent4">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NGFW</a:t>
              </a:r>
            </a:p>
          </p:txBody>
        </p:sp>
      </p:grpSp>
      <p:grpSp>
        <p:nvGrpSpPr>
          <p:cNvPr id="12" name="Group 11">
            <a:extLst>
              <a:ext uri="{FF2B5EF4-FFF2-40B4-BE49-F238E27FC236}">
                <a16:creationId xmlns:a16="http://schemas.microsoft.com/office/drawing/2014/main" id="{8F8DC2F6-FA57-4C92-BA28-B35E03EFE228}"/>
              </a:ext>
            </a:extLst>
          </p:cNvPr>
          <p:cNvGrpSpPr/>
          <p:nvPr/>
        </p:nvGrpSpPr>
        <p:grpSpPr>
          <a:xfrm>
            <a:off x="5605058" y="4674535"/>
            <a:ext cx="2566796" cy="1528560"/>
            <a:chOff x="5605058" y="4674535"/>
            <a:chExt cx="2566796" cy="1528560"/>
          </a:xfrm>
        </p:grpSpPr>
        <p:sp>
          <p:nvSpPr>
            <p:cNvPr id="91" name="Rectangle 90">
              <a:extLst>
                <a:ext uri="{FF2B5EF4-FFF2-40B4-BE49-F238E27FC236}">
                  <a16:creationId xmlns:a16="http://schemas.microsoft.com/office/drawing/2014/main" id="{1C57E684-3972-4014-8E9A-E0BEDFD5CC5F}"/>
                </a:ext>
              </a:extLst>
            </p:cNvPr>
            <p:cNvSpPr/>
            <p:nvPr/>
          </p:nvSpPr>
          <p:spPr>
            <a:xfrm>
              <a:off x="5605058" y="4674535"/>
              <a:ext cx="2566796" cy="1528560"/>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94" name="Rectangle 93">
              <a:extLst>
                <a:ext uri="{FF2B5EF4-FFF2-40B4-BE49-F238E27FC236}">
                  <a16:creationId xmlns:a16="http://schemas.microsoft.com/office/drawing/2014/main" id="{6D876EC1-4522-4596-A9E2-BDB1077E325A}"/>
                </a:ext>
              </a:extLst>
            </p:cNvPr>
            <p:cNvSpPr/>
            <p:nvPr/>
          </p:nvSpPr>
          <p:spPr>
            <a:xfrm>
              <a:off x="6579687" y="4768484"/>
              <a:ext cx="1392880" cy="1323383"/>
            </a:xfrm>
            <a:prstGeom prst="rect">
              <a:avLst/>
            </a:prstGeom>
            <a:solidFill>
              <a:schemeClr val="bg2">
                <a:lumMod val="25000"/>
                <a:lumOff val="7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defRPr/>
              </a:pPr>
              <a:br>
                <a:rPr lang="en-US" sz="918" dirty="0">
                  <a:solidFill>
                    <a:srgbClr val="202234"/>
                  </a:solidFill>
                  <a:latin typeface="Franklin Gothic Book"/>
                </a:rPr>
              </a:br>
              <a:r>
                <a:rPr lang="en-US" sz="918" dirty="0">
                  <a:solidFill>
                    <a:srgbClr val="202234"/>
                  </a:solidFill>
                  <a:latin typeface="Franklin Gothic Book"/>
                </a:rPr>
                <a:t>Detected suspicious name queries</a:t>
              </a:r>
            </a:p>
            <a:p>
              <a:pPr algn="ctr" defTabSz="932597">
                <a:defRPr/>
              </a:pPr>
              <a:r>
                <a:rPr lang="en-US" sz="918" dirty="0">
                  <a:solidFill>
                    <a:srgbClr val="202234"/>
                  </a:solidFill>
                  <a:latin typeface="Franklin Gothic Book"/>
                </a:rPr>
                <a:t>Detected Address Scan</a:t>
              </a:r>
            </a:p>
            <a:p>
              <a:pPr algn="ctr" defTabSz="932597">
                <a:defRPr/>
              </a:pPr>
              <a:r>
                <a:rPr lang="en-US" sz="918" dirty="0">
                  <a:solidFill>
                    <a:srgbClr val="202234"/>
                  </a:solidFill>
                  <a:latin typeface="Franklin Gothic Book"/>
                </a:rPr>
                <a:t>Suspicious malicious activity - </a:t>
              </a:r>
              <a:r>
                <a:rPr lang="en-US" sz="918" dirty="0" err="1">
                  <a:solidFill>
                    <a:srgbClr val="202234"/>
                  </a:solidFill>
                  <a:latin typeface="Franklin Gothic Book"/>
                </a:rPr>
                <a:t>Conficker</a:t>
              </a:r>
              <a:endParaRPr lang="en-US" sz="918" dirty="0">
                <a:solidFill>
                  <a:srgbClr val="202234"/>
                </a:solidFill>
                <a:latin typeface="Franklin Gothic Book"/>
              </a:endParaRPr>
            </a:p>
            <a:p>
              <a:pPr algn="ctr" defTabSz="932597">
                <a:defRPr/>
              </a:pPr>
              <a:r>
                <a:rPr lang="en-US" sz="918" dirty="0">
                  <a:solidFill>
                    <a:srgbClr val="202234"/>
                  </a:solidFill>
                  <a:latin typeface="Franklin Gothic Book"/>
                </a:rPr>
                <a:t>Excessive SMB login Attempt</a:t>
              </a:r>
            </a:p>
            <a:p>
              <a:pPr algn="ctr" defTabSz="932597">
                <a:defRPr/>
              </a:pPr>
              <a:r>
                <a:rPr lang="en-US" sz="918" dirty="0">
                  <a:solidFill>
                    <a:srgbClr val="202234"/>
                  </a:solidFill>
                  <a:latin typeface="Franklin Gothic Book"/>
                </a:rPr>
                <a:t>Brute-Force Password attack</a:t>
              </a:r>
            </a:p>
            <a:p>
              <a:pPr algn="ctr" defTabSz="932597">
                <a:defRPr/>
              </a:pPr>
              <a:endParaRPr lang="en-US" sz="918" dirty="0">
                <a:solidFill>
                  <a:srgbClr val="202234"/>
                </a:solidFill>
                <a:latin typeface="Franklin Gothic Book"/>
              </a:endParaRPr>
            </a:p>
          </p:txBody>
        </p:sp>
        <p:sp>
          <p:nvSpPr>
            <p:cNvPr id="95" name="Rectangle 94">
              <a:extLst>
                <a:ext uri="{FF2B5EF4-FFF2-40B4-BE49-F238E27FC236}">
                  <a16:creationId xmlns:a16="http://schemas.microsoft.com/office/drawing/2014/main" id="{6D32EEDC-84B4-456B-A920-D653CB786942}"/>
                </a:ext>
              </a:extLst>
            </p:cNvPr>
            <p:cNvSpPr/>
            <p:nvPr/>
          </p:nvSpPr>
          <p:spPr>
            <a:xfrm>
              <a:off x="5794544" y="4768484"/>
              <a:ext cx="785141" cy="132338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defRPr/>
              </a:pPr>
              <a:r>
                <a:rPr lang="en-US" sz="1020" dirty="0">
                  <a:solidFill>
                    <a:schemeClr val="tx1"/>
                  </a:solidFill>
                  <a:latin typeface="Franklin Gothic Book"/>
                </a:rPr>
                <a:t>Azure Defender for IoT</a:t>
              </a:r>
            </a:p>
          </p:txBody>
        </p:sp>
        <p:cxnSp>
          <p:nvCxnSpPr>
            <p:cNvPr id="7" name="Straight Connector 6">
              <a:extLst>
                <a:ext uri="{FF2B5EF4-FFF2-40B4-BE49-F238E27FC236}">
                  <a16:creationId xmlns:a16="http://schemas.microsoft.com/office/drawing/2014/main" id="{AF8D7032-ECD5-4490-B0BE-F9AA24A5E849}"/>
                </a:ext>
              </a:extLst>
            </p:cNvPr>
            <p:cNvCxnSpPr/>
            <p:nvPr/>
          </p:nvCxnSpPr>
          <p:spPr>
            <a:xfrm>
              <a:off x="6584155" y="5087221"/>
              <a:ext cx="1327664" cy="0"/>
            </a:xfrm>
            <a:prstGeom prst="line">
              <a:avLst/>
            </a:prstGeom>
            <a:ln w="9525">
              <a:no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6FA5B-3073-445C-8313-F5AFC9A107A1}"/>
                </a:ext>
              </a:extLst>
            </p:cNvPr>
            <p:cNvCxnSpPr/>
            <p:nvPr/>
          </p:nvCxnSpPr>
          <p:spPr>
            <a:xfrm>
              <a:off x="6584155" y="5498473"/>
              <a:ext cx="1327664" cy="0"/>
            </a:xfrm>
            <a:prstGeom prst="line">
              <a:avLst/>
            </a:prstGeom>
            <a:ln w="9525">
              <a:no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C763A3B-A3EF-4F82-A3C2-91E6699ACB1F}"/>
                </a:ext>
              </a:extLst>
            </p:cNvPr>
            <p:cNvCxnSpPr/>
            <p:nvPr/>
          </p:nvCxnSpPr>
          <p:spPr>
            <a:xfrm>
              <a:off x="6584155" y="5783435"/>
              <a:ext cx="1327664" cy="0"/>
            </a:xfrm>
            <a:prstGeom prst="line">
              <a:avLst/>
            </a:prstGeom>
            <a:ln w="9525">
              <a:no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B5E60EB-061A-41E4-A256-626C1E14E0CF}"/>
                </a:ext>
              </a:extLst>
            </p:cNvPr>
            <p:cNvCxnSpPr/>
            <p:nvPr/>
          </p:nvCxnSpPr>
          <p:spPr>
            <a:xfrm>
              <a:off x="6584155" y="5226464"/>
              <a:ext cx="1327664" cy="0"/>
            </a:xfrm>
            <a:prstGeom prst="line">
              <a:avLst/>
            </a:prstGeom>
            <a:ln w="9525">
              <a:noFill/>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0CF2DCA4-E300-49D1-A08A-1D437CE80523}"/>
              </a:ext>
            </a:extLst>
          </p:cNvPr>
          <p:cNvGrpSpPr/>
          <p:nvPr/>
        </p:nvGrpSpPr>
        <p:grpSpPr>
          <a:xfrm>
            <a:off x="272499" y="1176672"/>
            <a:ext cx="5425555" cy="5029162"/>
            <a:chOff x="272891" y="1173933"/>
            <a:chExt cx="5425555" cy="5029162"/>
          </a:xfrm>
        </p:grpSpPr>
        <p:sp>
          <p:nvSpPr>
            <p:cNvPr id="104" name="Rectangle 103">
              <a:extLst>
                <a:ext uri="{FF2B5EF4-FFF2-40B4-BE49-F238E27FC236}">
                  <a16:creationId xmlns:a16="http://schemas.microsoft.com/office/drawing/2014/main" id="{A3B37FAC-10EF-4E54-A06B-187E564300FD}"/>
                </a:ext>
              </a:extLst>
            </p:cNvPr>
            <p:cNvSpPr/>
            <p:nvPr/>
          </p:nvSpPr>
          <p:spPr>
            <a:xfrm>
              <a:off x="272891" y="1173933"/>
              <a:ext cx="4970411" cy="5029162"/>
            </a:xfrm>
            <a:prstGeom prst="rect">
              <a:avLst/>
            </a:prstGeom>
            <a:no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Franklin Gothic Book"/>
              </a:endParaRPr>
            </a:p>
          </p:txBody>
        </p:sp>
        <p:grpSp>
          <p:nvGrpSpPr>
            <p:cNvPr id="13" name="Group 12">
              <a:extLst>
                <a:ext uri="{FF2B5EF4-FFF2-40B4-BE49-F238E27FC236}">
                  <a16:creationId xmlns:a16="http://schemas.microsoft.com/office/drawing/2014/main" id="{AD1F1BEB-4234-4F28-855A-92C1D2AD2BD8}"/>
                </a:ext>
              </a:extLst>
            </p:cNvPr>
            <p:cNvGrpSpPr/>
            <p:nvPr/>
          </p:nvGrpSpPr>
          <p:grpSpPr>
            <a:xfrm>
              <a:off x="2890873" y="1314029"/>
              <a:ext cx="2807573" cy="4777837"/>
              <a:chOff x="2890873" y="1314029"/>
              <a:chExt cx="2807573" cy="4777837"/>
            </a:xfrm>
          </p:grpSpPr>
          <p:sp>
            <p:nvSpPr>
              <p:cNvPr id="105" name="Rectangle 104">
                <a:extLst>
                  <a:ext uri="{FF2B5EF4-FFF2-40B4-BE49-F238E27FC236}">
                    <a16:creationId xmlns:a16="http://schemas.microsoft.com/office/drawing/2014/main" id="{1D2E1127-CC95-4A14-BB3D-709B05C6D5E6}"/>
                  </a:ext>
                </a:extLst>
              </p:cNvPr>
              <p:cNvSpPr/>
              <p:nvPr/>
            </p:nvSpPr>
            <p:spPr>
              <a:xfrm>
                <a:off x="3615452" y="1325468"/>
                <a:ext cx="1453443" cy="4766398"/>
              </a:xfrm>
              <a:prstGeom prst="rect">
                <a:avLst/>
              </a:prstGeom>
              <a:solidFill>
                <a:schemeClr val="accent2">
                  <a:lumMod val="20000"/>
                  <a:lumOff val="8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endParaRPr lang="en-US" sz="918" dirty="0">
                  <a:solidFill>
                    <a:srgbClr val="FFFFFF"/>
                  </a:solidFill>
                  <a:latin typeface="Franklin Gothic Book"/>
                </a:endParaRPr>
              </a:p>
            </p:txBody>
          </p:sp>
          <p:sp>
            <p:nvSpPr>
              <p:cNvPr id="106" name="Rectangle 105">
                <a:extLst>
                  <a:ext uri="{FF2B5EF4-FFF2-40B4-BE49-F238E27FC236}">
                    <a16:creationId xmlns:a16="http://schemas.microsoft.com/office/drawing/2014/main" id="{A81C26A3-D607-4184-8BCD-FC4DF5CAC1FC}"/>
                  </a:ext>
                </a:extLst>
              </p:cNvPr>
              <p:cNvSpPr/>
              <p:nvPr/>
            </p:nvSpPr>
            <p:spPr>
              <a:xfrm>
                <a:off x="2890873" y="1314029"/>
                <a:ext cx="724579" cy="4777837"/>
              </a:xfrm>
              <a:prstGeom prst="rect">
                <a:avLst/>
              </a:prstGeom>
              <a:solidFill>
                <a:schemeClr val="accent2">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Detect</a:t>
                </a:r>
              </a:p>
            </p:txBody>
          </p:sp>
          <p:sp>
            <p:nvSpPr>
              <p:cNvPr id="107" name="Rectangle 106">
                <a:extLst>
                  <a:ext uri="{FF2B5EF4-FFF2-40B4-BE49-F238E27FC236}">
                    <a16:creationId xmlns:a16="http://schemas.microsoft.com/office/drawing/2014/main" id="{702D5BB4-0DB2-4346-AAD3-623F3853C51E}"/>
                  </a:ext>
                </a:extLst>
              </p:cNvPr>
              <p:cNvSpPr/>
              <p:nvPr/>
            </p:nvSpPr>
            <p:spPr>
              <a:xfrm>
                <a:off x="3697716" y="1572781"/>
                <a:ext cx="1282497" cy="736421"/>
              </a:xfrm>
              <a:prstGeom prst="rect">
                <a:avLst/>
              </a:prstGeom>
              <a:solidFill>
                <a:schemeClr val="accent5">
                  <a:lumMod val="10000"/>
                  <a:lumOff val="9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rgbClr val="202234"/>
                    </a:solidFill>
                    <a:latin typeface="Franklin Gothic Book"/>
                  </a:rPr>
                  <a:t>Suspicious behavior followed by USB connection </a:t>
                </a:r>
              </a:p>
            </p:txBody>
          </p:sp>
          <p:sp>
            <p:nvSpPr>
              <p:cNvPr id="108" name="Rectangle 107">
                <a:extLst>
                  <a:ext uri="{FF2B5EF4-FFF2-40B4-BE49-F238E27FC236}">
                    <a16:creationId xmlns:a16="http://schemas.microsoft.com/office/drawing/2014/main" id="{6425FE31-FBCF-4D85-87CF-A3A7DA4C43B1}"/>
                  </a:ext>
                </a:extLst>
              </p:cNvPr>
              <p:cNvSpPr/>
              <p:nvPr/>
            </p:nvSpPr>
            <p:spPr>
              <a:xfrm>
                <a:off x="3700924" y="2757619"/>
                <a:ext cx="1282497" cy="736421"/>
              </a:xfrm>
              <a:prstGeom prst="rect">
                <a:avLst/>
              </a:prstGeom>
              <a:solidFill>
                <a:schemeClr val="accent5">
                  <a:lumMod val="10000"/>
                  <a:lumOff val="9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rgbClr val="202234"/>
                    </a:solidFill>
                    <a:latin typeface="Franklin Gothic Book"/>
                  </a:rPr>
                  <a:t>Suspicious of malicious behavior in Office network</a:t>
                </a:r>
              </a:p>
            </p:txBody>
          </p:sp>
          <p:sp>
            <p:nvSpPr>
              <p:cNvPr id="109" name="Rectangle 108">
                <a:extLst>
                  <a:ext uri="{FF2B5EF4-FFF2-40B4-BE49-F238E27FC236}">
                    <a16:creationId xmlns:a16="http://schemas.microsoft.com/office/drawing/2014/main" id="{04088771-BDB5-4500-AE71-495FA6E667E4}"/>
                  </a:ext>
                </a:extLst>
              </p:cNvPr>
              <p:cNvSpPr/>
              <p:nvPr/>
            </p:nvSpPr>
            <p:spPr>
              <a:xfrm>
                <a:off x="3697716" y="4064102"/>
                <a:ext cx="1282497" cy="736421"/>
              </a:xfrm>
              <a:prstGeom prst="rect">
                <a:avLst/>
              </a:prstGeom>
              <a:solidFill>
                <a:schemeClr val="accent5">
                  <a:lumMod val="10000"/>
                  <a:lumOff val="9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rgbClr val="202234"/>
                    </a:solidFill>
                    <a:latin typeface="Franklin Gothic Book"/>
                  </a:rPr>
                  <a:t>Suspicious file transferred from host </a:t>
                </a:r>
                <a:r>
                  <a:rPr lang="en-US" sz="918" dirty="0" err="1">
                    <a:solidFill>
                      <a:srgbClr val="202234"/>
                    </a:solidFill>
                    <a:latin typeface="Franklin Gothic Book"/>
                  </a:rPr>
                  <a:t>x.x.x.x</a:t>
                </a:r>
                <a:r>
                  <a:rPr lang="en-US" sz="918" dirty="0">
                    <a:solidFill>
                      <a:srgbClr val="202234"/>
                    </a:solidFill>
                    <a:latin typeface="Franklin Gothic Book"/>
                  </a:rPr>
                  <a:t> </a:t>
                </a:r>
              </a:p>
            </p:txBody>
          </p:sp>
          <p:sp>
            <p:nvSpPr>
              <p:cNvPr id="111" name="Rectangle 110">
                <a:extLst>
                  <a:ext uri="{FF2B5EF4-FFF2-40B4-BE49-F238E27FC236}">
                    <a16:creationId xmlns:a16="http://schemas.microsoft.com/office/drawing/2014/main" id="{7D9CAC8B-28E6-4632-9AAF-EE9101783527}"/>
                  </a:ext>
                </a:extLst>
              </p:cNvPr>
              <p:cNvSpPr/>
              <p:nvPr/>
            </p:nvSpPr>
            <p:spPr>
              <a:xfrm>
                <a:off x="3697716" y="5261135"/>
                <a:ext cx="1282497" cy="736421"/>
              </a:xfrm>
              <a:prstGeom prst="rect">
                <a:avLst/>
              </a:prstGeom>
              <a:solidFill>
                <a:schemeClr val="accent5">
                  <a:lumMod val="10000"/>
                  <a:lumOff val="9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rgbClr val="202234"/>
                    </a:solidFill>
                    <a:latin typeface="Franklin Gothic Book"/>
                  </a:rPr>
                  <a:t>Malicious activity in ICS network</a:t>
                </a:r>
              </a:p>
            </p:txBody>
          </p:sp>
          <p:cxnSp>
            <p:nvCxnSpPr>
              <p:cNvPr id="14" name="Straight Arrow Connector 13">
                <a:extLst>
                  <a:ext uri="{FF2B5EF4-FFF2-40B4-BE49-F238E27FC236}">
                    <a16:creationId xmlns:a16="http://schemas.microsoft.com/office/drawing/2014/main" id="{B21F215D-AC19-4218-867F-AAF94CC8F757}"/>
                  </a:ext>
                </a:extLst>
              </p:cNvPr>
              <p:cNvCxnSpPr>
                <a:cxnSpLocks/>
              </p:cNvCxnSpPr>
              <p:nvPr/>
            </p:nvCxnSpPr>
            <p:spPr>
              <a:xfrm flipH="1">
                <a:off x="5169701" y="1502951"/>
                <a:ext cx="528744" cy="215708"/>
              </a:xfrm>
              <a:prstGeom prst="straightConnector1">
                <a:avLst/>
              </a:prstGeom>
              <a:ln>
                <a:solidFill>
                  <a:schemeClr val="tx2">
                    <a:lumMod val="60000"/>
                    <a:lumOff val="40000"/>
                    <a:alpha val="50000"/>
                  </a:schemeClr>
                </a:solidFill>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25" name="Straight Arrow Connector 124">
                <a:extLst>
                  <a:ext uri="{FF2B5EF4-FFF2-40B4-BE49-F238E27FC236}">
                    <a16:creationId xmlns:a16="http://schemas.microsoft.com/office/drawing/2014/main" id="{95384E7E-95B8-48DB-80D7-491EB05BA338}"/>
                  </a:ext>
                </a:extLst>
              </p:cNvPr>
              <p:cNvCxnSpPr>
                <a:cxnSpLocks/>
              </p:cNvCxnSpPr>
              <p:nvPr/>
            </p:nvCxnSpPr>
            <p:spPr>
              <a:xfrm flipH="1" flipV="1">
                <a:off x="5173741" y="1906698"/>
                <a:ext cx="524705" cy="140980"/>
              </a:xfrm>
              <a:prstGeom prst="straightConnector1">
                <a:avLst/>
              </a:prstGeom>
              <a:ln>
                <a:solidFill>
                  <a:schemeClr val="tx2">
                    <a:lumMod val="60000"/>
                    <a:lumOff val="40000"/>
                    <a:alpha val="50000"/>
                  </a:schemeClr>
                </a:solidFill>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26" name="Straight Arrow Connector 125">
                <a:extLst>
                  <a:ext uri="{FF2B5EF4-FFF2-40B4-BE49-F238E27FC236}">
                    <a16:creationId xmlns:a16="http://schemas.microsoft.com/office/drawing/2014/main" id="{D4939C84-5F86-4F06-973F-6F11860053C3}"/>
                  </a:ext>
                </a:extLst>
              </p:cNvPr>
              <p:cNvCxnSpPr>
                <a:cxnSpLocks/>
              </p:cNvCxnSpPr>
              <p:nvPr/>
            </p:nvCxnSpPr>
            <p:spPr>
              <a:xfrm flipH="1">
                <a:off x="5125921" y="2567418"/>
                <a:ext cx="572523" cy="277918"/>
              </a:xfrm>
              <a:prstGeom prst="straightConnector1">
                <a:avLst/>
              </a:prstGeom>
              <a:ln>
                <a:solidFill>
                  <a:schemeClr val="tx2">
                    <a:lumMod val="60000"/>
                    <a:lumOff val="40000"/>
                    <a:alpha val="50000"/>
                  </a:schemeClr>
                </a:solidFill>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27" name="Straight Arrow Connector 126">
                <a:extLst>
                  <a:ext uri="{FF2B5EF4-FFF2-40B4-BE49-F238E27FC236}">
                    <a16:creationId xmlns:a16="http://schemas.microsoft.com/office/drawing/2014/main" id="{4218162E-2586-4428-A43D-8E65AB0899CD}"/>
                  </a:ext>
                </a:extLst>
              </p:cNvPr>
              <p:cNvCxnSpPr>
                <a:cxnSpLocks/>
              </p:cNvCxnSpPr>
              <p:nvPr/>
            </p:nvCxnSpPr>
            <p:spPr>
              <a:xfrm flipH="1">
                <a:off x="5125921" y="3087839"/>
                <a:ext cx="572523" cy="0"/>
              </a:xfrm>
              <a:prstGeom prst="straightConnector1">
                <a:avLst/>
              </a:prstGeom>
              <a:ln>
                <a:solidFill>
                  <a:schemeClr val="tx2">
                    <a:lumMod val="60000"/>
                    <a:lumOff val="40000"/>
                    <a:alpha val="50000"/>
                  </a:schemeClr>
                </a:solidFill>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28" name="Straight Arrow Connector 127">
                <a:extLst>
                  <a:ext uri="{FF2B5EF4-FFF2-40B4-BE49-F238E27FC236}">
                    <a16:creationId xmlns:a16="http://schemas.microsoft.com/office/drawing/2014/main" id="{426FE8FA-D769-4799-BCAB-6150006FAACE}"/>
                  </a:ext>
                </a:extLst>
              </p:cNvPr>
              <p:cNvCxnSpPr>
                <a:cxnSpLocks/>
              </p:cNvCxnSpPr>
              <p:nvPr/>
            </p:nvCxnSpPr>
            <p:spPr>
              <a:xfrm flipH="1" flipV="1">
                <a:off x="5124597" y="3330343"/>
                <a:ext cx="573847" cy="221659"/>
              </a:xfrm>
              <a:prstGeom prst="straightConnector1">
                <a:avLst/>
              </a:prstGeom>
              <a:ln>
                <a:solidFill>
                  <a:schemeClr val="tx2">
                    <a:lumMod val="60000"/>
                    <a:lumOff val="40000"/>
                    <a:alpha val="50000"/>
                  </a:schemeClr>
                </a:solidFill>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31" name="Straight Arrow Connector 130">
                <a:extLst>
                  <a:ext uri="{FF2B5EF4-FFF2-40B4-BE49-F238E27FC236}">
                    <a16:creationId xmlns:a16="http://schemas.microsoft.com/office/drawing/2014/main" id="{43BD0ADD-334D-40FA-8292-DCD80D133C02}"/>
                  </a:ext>
                </a:extLst>
              </p:cNvPr>
              <p:cNvCxnSpPr>
                <a:cxnSpLocks/>
              </p:cNvCxnSpPr>
              <p:nvPr/>
            </p:nvCxnSpPr>
            <p:spPr>
              <a:xfrm flipH="1">
                <a:off x="5125921" y="4296589"/>
                <a:ext cx="572523" cy="0"/>
              </a:xfrm>
              <a:prstGeom prst="straightConnector1">
                <a:avLst/>
              </a:prstGeom>
              <a:ln>
                <a:solidFill>
                  <a:schemeClr val="tx2">
                    <a:lumMod val="60000"/>
                    <a:lumOff val="40000"/>
                    <a:alpha val="50000"/>
                  </a:schemeClr>
                </a:solidFill>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32" name="Straight Arrow Connector 131">
                <a:extLst>
                  <a:ext uri="{FF2B5EF4-FFF2-40B4-BE49-F238E27FC236}">
                    <a16:creationId xmlns:a16="http://schemas.microsoft.com/office/drawing/2014/main" id="{44C99CFD-3F46-41C0-B645-22121926B6E4}"/>
                  </a:ext>
                </a:extLst>
              </p:cNvPr>
              <p:cNvCxnSpPr>
                <a:cxnSpLocks/>
              </p:cNvCxnSpPr>
              <p:nvPr/>
            </p:nvCxnSpPr>
            <p:spPr>
              <a:xfrm flipH="1">
                <a:off x="5125921" y="5629345"/>
                <a:ext cx="572523" cy="0"/>
              </a:xfrm>
              <a:prstGeom prst="straightConnector1">
                <a:avLst/>
              </a:prstGeom>
              <a:ln>
                <a:solidFill>
                  <a:schemeClr val="tx2">
                    <a:lumMod val="60000"/>
                    <a:lumOff val="40000"/>
                    <a:alpha val="50000"/>
                  </a:schemeClr>
                </a:solidFill>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grpSp>
      </p:grpSp>
      <p:grpSp>
        <p:nvGrpSpPr>
          <p:cNvPr id="24" name="Group 23">
            <a:extLst>
              <a:ext uri="{FF2B5EF4-FFF2-40B4-BE49-F238E27FC236}">
                <a16:creationId xmlns:a16="http://schemas.microsoft.com/office/drawing/2014/main" id="{22EA19D1-B1AA-4E7E-963A-866AC2CF0048}"/>
              </a:ext>
            </a:extLst>
          </p:cNvPr>
          <p:cNvGrpSpPr/>
          <p:nvPr/>
        </p:nvGrpSpPr>
        <p:grpSpPr>
          <a:xfrm>
            <a:off x="5605058" y="1060134"/>
            <a:ext cx="3156932" cy="2858512"/>
            <a:chOff x="5605058" y="1060134"/>
            <a:chExt cx="3156932" cy="2858512"/>
          </a:xfrm>
        </p:grpSpPr>
        <p:grpSp>
          <p:nvGrpSpPr>
            <p:cNvPr id="9" name="Group 8">
              <a:extLst>
                <a:ext uri="{FF2B5EF4-FFF2-40B4-BE49-F238E27FC236}">
                  <a16:creationId xmlns:a16="http://schemas.microsoft.com/office/drawing/2014/main" id="{69AF934B-37AA-457C-833E-A56A21246F91}"/>
                </a:ext>
              </a:extLst>
            </p:cNvPr>
            <p:cNvGrpSpPr/>
            <p:nvPr/>
          </p:nvGrpSpPr>
          <p:grpSpPr>
            <a:xfrm>
              <a:off x="5605058" y="1173933"/>
              <a:ext cx="2566796" cy="2744713"/>
              <a:chOff x="5605058" y="1173933"/>
              <a:chExt cx="2566796" cy="2744713"/>
            </a:xfrm>
          </p:grpSpPr>
          <p:sp>
            <p:nvSpPr>
              <p:cNvPr id="3" name="Rectangle 2">
                <a:extLst>
                  <a:ext uri="{FF2B5EF4-FFF2-40B4-BE49-F238E27FC236}">
                    <a16:creationId xmlns:a16="http://schemas.microsoft.com/office/drawing/2014/main" id="{492AEF9F-8F01-4029-9DCA-C956DBCA757A}"/>
                  </a:ext>
                </a:extLst>
              </p:cNvPr>
              <p:cNvSpPr/>
              <p:nvPr/>
            </p:nvSpPr>
            <p:spPr>
              <a:xfrm>
                <a:off x="5605058" y="1173933"/>
                <a:ext cx="2566796" cy="2744713"/>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Franklin Gothic Book"/>
                </a:endParaRPr>
              </a:p>
            </p:txBody>
          </p:sp>
          <p:sp>
            <p:nvSpPr>
              <p:cNvPr id="78" name="Rectangle 77">
                <a:extLst>
                  <a:ext uri="{FF2B5EF4-FFF2-40B4-BE49-F238E27FC236}">
                    <a16:creationId xmlns:a16="http://schemas.microsoft.com/office/drawing/2014/main" id="{6B08ACAF-B8E7-4BF1-A7CD-F93FAD58509B}"/>
                  </a:ext>
                </a:extLst>
              </p:cNvPr>
              <p:cNvSpPr/>
              <p:nvPr/>
            </p:nvSpPr>
            <p:spPr>
              <a:xfrm>
                <a:off x="6581828" y="1834625"/>
                <a:ext cx="1392879" cy="358815"/>
              </a:xfrm>
              <a:prstGeom prst="rect">
                <a:avLst/>
              </a:prstGeom>
              <a:solidFill>
                <a:schemeClr val="accent6">
                  <a:lumMod val="20000"/>
                  <a:lumOff val="8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Suspicious behavior from host </a:t>
                </a:r>
                <a:r>
                  <a:rPr lang="en-US" sz="918" dirty="0" err="1">
                    <a:solidFill>
                      <a:schemeClr val="tx1"/>
                    </a:solidFill>
                    <a:latin typeface="Franklin Gothic Book"/>
                  </a:rPr>
                  <a:t>x.x.x.x</a:t>
                </a:r>
                <a:endParaRPr lang="en-US" sz="918" dirty="0">
                  <a:solidFill>
                    <a:schemeClr val="tx1"/>
                  </a:solidFill>
                  <a:latin typeface="Franklin Gothic Book"/>
                </a:endParaRPr>
              </a:p>
            </p:txBody>
          </p:sp>
          <p:sp>
            <p:nvSpPr>
              <p:cNvPr id="79" name="Rectangle 78">
                <a:extLst>
                  <a:ext uri="{FF2B5EF4-FFF2-40B4-BE49-F238E27FC236}">
                    <a16:creationId xmlns:a16="http://schemas.microsoft.com/office/drawing/2014/main" id="{C8093092-8A32-49E4-86B2-AF47450B82A2}"/>
                  </a:ext>
                </a:extLst>
              </p:cNvPr>
              <p:cNvSpPr/>
              <p:nvPr/>
            </p:nvSpPr>
            <p:spPr>
              <a:xfrm>
                <a:off x="5794545" y="1834171"/>
                <a:ext cx="789609" cy="370028"/>
              </a:xfrm>
              <a:prstGeom prst="rect">
                <a:avLst/>
              </a:prstGeom>
              <a:solidFill>
                <a:schemeClr val="accent6">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EDR</a:t>
                </a:r>
              </a:p>
            </p:txBody>
          </p:sp>
          <p:sp>
            <p:nvSpPr>
              <p:cNvPr id="80" name="Rectangle 79">
                <a:extLst>
                  <a:ext uri="{FF2B5EF4-FFF2-40B4-BE49-F238E27FC236}">
                    <a16:creationId xmlns:a16="http://schemas.microsoft.com/office/drawing/2014/main" id="{2AC490EB-7ADF-4658-9B4F-E48B39EF9527}"/>
                  </a:ext>
                </a:extLst>
              </p:cNvPr>
              <p:cNvSpPr/>
              <p:nvPr/>
            </p:nvSpPr>
            <p:spPr>
              <a:xfrm>
                <a:off x="6581828" y="1325469"/>
                <a:ext cx="1392879" cy="366394"/>
              </a:xfrm>
              <a:prstGeom prst="rect">
                <a:avLst/>
              </a:prstGeom>
              <a:solidFill>
                <a:schemeClr val="accent6">
                  <a:lumMod val="20000"/>
                  <a:lumOff val="8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USB Input</a:t>
                </a:r>
              </a:p>
            </p:txBody>
          </p:sp>
          <p:sp>
            <p:nvSpPr>
              <p:cNvPr id="81" name="Rectangle 80">
                <a:extLst>
                  <a:ext uri="{FF2B5EF4-FFF2-40B4-BE49-F238E27FC236}">
                    <a16:creationId xmlns:a16="http://schemas.microsoft.com/office/drawing/2014/main" id="{EB901C1E-0939-4633-AD9A-54BD6B2829D5}"/>
                  </a:ext>
                </a:extLst>
              </p:cNvPr>
              <p:cNvSpPr/>
              <p:nvPr/>
            </p:nvSpPr>
            <p:spPr>
              <a:xfrm>
                <a:off x="5794545" y="1325469"/>
                <a:ext cx="789609" cy="377844"/>
              </a:xfrm>
              <a:prstGeom prst="rect">
                <a:avLst/>
              </a:prstGeom>
              <a:solidFill>
                <a:schemeClr val="accent6">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AV</a:t>
                </a:r>
              </a:p>
            </p:txBody>
          </p:sp>
          <p:sp>
            <p:nvSpPr>
              <p:cNvPr id="84" name="Rectangle 83">
                <a:extLst>
                  <a:ext uri="{FF2B5EF4-FFF2-40B4-BE49-F238E27FC236}">
                    <a16:creationId xmlns:a16="http://schemas.microsoft.com/office/drawing/2014/main" id="{541CB3CE-41A2-44D9-BC03-9FD1F1F9BA19}"/>
                  </a:ext>
                </a:extLst>
              </p:cNvPr>
              <p:cNvSpPr/>
              <p:nvPr/>
            </p:nvSpPr>
            <p:spPr>
              <a:xfrm>
                <a:off x="6581828" y="2336190"/>
                <a:ext cx="1392880" cy="366394"/>
              </a:xfrm>
              <a:prstGeom prst="rect">
                <a:avLst/>
              </a:prstGeom>
              <a:solidFill>
                <a:schemeClr val="accent6">
                  <a:lumMod val="20000"/>
                  <a:lumOff val="8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Injection of potential malicious code</a:t>
                </a:r>
              </a:p>
            </p:txBody>
          </p:sp>
          <p:sp>
            <p:nvSpPr>
              <p:cNvPr id="85" name="Rectangle 84">
                <a:extLst>
                  <a:ext uri="{FF2B5EF4-FFF2-40B4-BE49-F238E27FC236}">
                    <a16:creationId xmlns:a16="http://schemas.microsoft.com/office/drawing/2014/main" id="{5C4E5927-58AB-44AF-9ABF-13B4794AE120}"/>
                  </a:ext>
                </a:extLst>
              </p:cNvPr>
              <p:cNvSpPr/>
              <p:nvPr/>
            </p:nvSpPr>
            <p:spPr>
              <a:xfrm>
                <a:off x="5794544" y="2330465"/>
                <a:ext cx="789608" cy="377844"/>
              </a:xfrm>
              <a:prstGeom prst="rect">
                <a:avLst/>
              </a:prstGeom>
              <a:solidFill>
                <a:schemeClr val="accent6">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816" dirty="0">
                    <a:solidFill>
                      <a:schemeClr val="tx1"/>
                    </a:solidFill>
                    <a:latin typeface="Franklin Gothic Book"/>
                  </a:rPr>
                  <a:t>MS Defender ATP</a:t>
                </a:r>
              </a:p>
            </p:txBody>
          </p:sp>
          <p:sp>
            <p:nvSpPr>
              <p:cNvPr id="86" name="Rectangle 85">
                <a:extLst>
                  <a:ext uri="{FF2B5EF4-FFF2-40B4-BE49-F238E27FC236}">
                    <a16:creationId xmlns:a16="http://schemas.microsoft.com/office/drawing/2014/main" id="{ADEB2EAB-BD61-4619-B972-D994F63609BD}"/>
                  </a:ext>
                </a:extLst>
              </p:cNvPr>
              <p:cNvSpPr/>
              <p:nvPr/>
            </p:nvSpPr>
            <p:spPr>
              <a:xfrm>
                <a:off x="6579690" y="2845335"/>
                <a:ext cx="1392880" cy="358815"/>
              </a:xfrm>
              <a:prstGeom prst="rect">
                <a:avLst/>
              </a:prstGeom>
              <a:solidFill>
                <a:schemeClr val="accent6">
                  <a:lumMod val="20000"/>
                  <a:lumOff val="8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Massive DNS query</a:t>
                </a:r>
              </a:p>
            </p:txBody>
          </p:sp>
          <p:sp>
            <p:nvSpPr>
              <p:cNvPr id="87" name="Rectangle 86">
                <a:extLst>
                  <a:ext uri="{FF2B5EF4-FFF2-40B4-BE49-F238E27FC236}">
                    <a16:creationId xmlns:a16="http://schemas.microsoft.com/office/drawing/2014/main" id="{35490899-8AE9-4B11-A9A4-7218F3FB7EAA}"/>
                  </a:ext>
                </a:extLst>
              </p:cNvPr>
              <p:cNvSpPr/>
              <p:nvPr/>
            </p:nvSpPr>
            <p:spPr>
              <a:xfrm>
                <a:off x="5794545" y="2841473"/>
                <a:ext cx="789608" cy="370028"/>
              </a:xfrm>
              <a:prstGeom prst="rect">
                <a:avLst/>
              </a:prstGeom>
              <a:solidFill>
                <a:schemeClr val="accent6">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IPS</a:t>
                </a:r>
              </a:p>
            </p:txBody>
          </p:sp>
          <p:sp>
            <p:nvSpPr>
              <p:cNvPr id="88" name="Rectangle 87">
                <a:extLst>
                  <a:ext uri="{FF2B5EF4-FFF2-40B4-BE49-F238E27FC236}">
                    <a16:creationId xmlns:a16="http://schemas.microsoft.com/office/drawing/2014/main" id="{5091BB09-9EB0-4709-8DBA-4263EC8AF88E}"/>
                  </a:ext>
                </a:extLst>
              </p:cNvPr>
              <p:cNvSpPr/>
              <p:nvPr/>
            </p:nvSpPr>
            <p:spPr>
              <a:xfrm>
                <a:off x="6579689" y="3370045"/>
                <a:ext cx="1392880" cy="363914"/>
              </a:xfrm>
              <a:prstGeom prst="rect">
                <a:avLst/>
              </a:prstGeom>
              <a:solidFill>
                <a:schemeClr val="accent6">
                  <a:lumMod val="20000"/>
                  <a:lumOff val="8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Suspicious of Brute Force for generic users</a:t>
                </a:r>
              </a:p>
            </p:txBody>
          </p:sp>
          <p:sp>
            <p:nvSpPr>
              <p:cNvPr id="89" name="Rectangle 88">
                <a:extLst>
                  <a:ext uri="{FF2B5EF4-FFF2-40B4-BE49-F238E27FC236}">
                    <a16:creationId xmlns:a16="http://schemas.microsoft.com/office/drawing/2014/main" id="{A31CDC18-2E0A-4EB6-AC39-1A574D4920CF}"/>
                  </a:ext>
                </a:extLst>
              </p:cNvPr>
              <p:cNvSpPr/>
              <p:nvPr/>
            </p:nvSpPr>
            <p:spPr>
              <a:xfrm>
                <a:off x="5795613" y="3367152"/>
                <a:ext cx="787286" cy="375287"/>
              </a:xfrm>
              <a:prstGeom prst="rect">
                <a:avLst/>
              </a:prstGeom>
              <a:solidFill>
                <a:schemeClr val="accent6">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chemeClr val="tx1"/>
                    </a:solidFill>
                    <a:latin typeface="Franklin Gothic Book"/>
                  </a:rPr>
                  <a:t>AD</a:t>
                </a:r>
              </a:p>
            </p:txBody>
          </p:sp>
        </p:grpSp>
        <p:pic>
          <p:nvPicPr>
            <p:cNvPr id="1026" name="Picture 2" descr="Image result for malicious usb">
              <a:extLst>
                <a:ext uri="{FF2B5EF4-FFF2-40B4-BE49-F238E27FC236}">
                  <a16:creationId xmlns:a16="http://schemas.microsoft.com/office/drawing/2014/main" id="{D255215B-9613-485A-905C-4EC191B646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9757" y="1060134"/>
              <a:ext cx="1142233" cy="4620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9" name="Group 698">
            <a:extLst>
              <a:ext uri="{FF2B5EF4-FFF2-40B4-BE49-F238E27FC236}">
                <a16:creationId xmlns:a16="http://schemas.microsoft.com/office/drawing/2014/main" id="{6212C21A-4692-40E6-8546-2384C2A21A07}"/>
              </a:ext>
            </a:extLst>
          </p:cNvPr>
          <p:cNvGrpSpPr/>
          <p:nvPr/>
        </p:nvGrpSpPr>
        <p:grpSpPr>
          <a:xfrm>
            <a:off x="8499423" y="1936150"/>
            <a:ext cx="3831526" cy="3818768"/>
            <a:chOff x="1245676" y="673056"/>
            <a:chExt cx="5269039" cy="5251494"/>
          </a:xfrm>
        </p:grpSpPr>
        <p:cxnSp>
          <p:nvCxnSpPr>
            <p:cNvPr id="700" name="Straight Connector 699">
              <a:extLst>
                <a:ext uri="{FF2B5EF4-FFF2-40B4-BE49-F238E27FC236}">
                  <a16:creationId xmlns:a16="http://schemas.microsoft.com/office/drawing/2014/main" id="{11EFEC7D-6C4A-4878-B386-108C896A1DD0}"/>
                </a:ext>
              </a:extLst>
            </p:cNvPr>
            <p:cNvCxnSpPr>
              <a:cxnSpLocks/>
            </p:cNvCxnSpPr>
            <p:nvPr/>
          </p:nvCxnSpPr>
          <p:spPr>
            <a:xfrm>
              <a:off x="3057524" y="2075510"/>
              <a:ext cx="1298862" cy="0"/>
            </a:xfrm>
            <a:prstGeom prst="line">
              <a:avLst/>
            </a:prstGeom>
            <a:noFill/>
            <a:ln w="22225" cap="flat" cmpd="sng" algn="ctr">
              <a:solidFill>
                <a:srgbClr val="00B050"/>
              </a:solidFill>
              <a:prstDash val="sysDot"/>
              <a:miter lim="800000"/>
            </a:ln>
            <a:effectLst/>
          </p:spPr>
        </p:cxnSp>
        <p:sp>
          <p:nvSpPr>
            <p:cNvPr id="701" name="Rectangle 700">
              <a:extLst>
                <a:ext uri="{FF2B5EF4-FFF2-40B4-BE49-F238E27FC236}">
                  <a16:creationId xmlns:a16="http://schemas.microsoft.com/office/drawing/2014/main" id="{BDCCCA4D-ADD4-4F9D-977C-A43CB3116693}"/>
                </a:ext>
              </a:extLst>
            </p:cNvPr>
            <p:cNvSpPr/>
            <p:nvPr/>
          </p:nvSpPr>
          <p:spPr>
            <a:xfrm>
              <a:off x="1817372" y="3947417"/>
              <a:ext cx="4608308" cy="780935"/>
            </a:xfrm>
            <a:prstGeom prst="rect">
              <a:avLst/>
            </a:prstGeom>
            <a:solidFill>
              <a:srgbClr val="FFFFFF"/>
            </a:solidFill>
            <a:ln w="12700" cap="flat" cmpd="sng" algn="ctr">
              <a:solidFill>
                <a:srgbClr val="DEDFD8"/>
              </a:solidFill>
              <a:prstDash val="solid"/>
              <a:miter lim="800000"/>
            </a:ln>
            <a:effectLst/>
          </p:spPr>
          <p:txBody>
            <a:bodyPr rtlCol="0" anchor="ctr"/>
            <a:lstStyle/>
            <a:p>
              <a:pPr algn="ctr" defTabSz="932597">
                <a:defRPr/>
              </a:pPr>
              <a:endParaRPr lang="en-US" sz="1071" kern="0" dirty="0">
                <a:solidFill>
                  <a:srgbClr val="FFFFFF"/>
                </a:solidFill>
                <a:latin typeface="Franklin Gothic Book"/>
              </a:endParaRPr>
            </a:p>
          </p:txBody>
        </p:sp>
        <p:sp>
          <p:nvSpPr>
            <p:cNvPr id="702" name="Rectangle 701">
              <a:extLst>
                <a:ext uri="{FF2B5EF4-FFF2-40B4-BE49-F238E27FC236}">
                  <a16:creationId xmlns:a16="http://schemas.microsoft.com/office/drawing/2014/main" id="{823D5160-032F-4883-B06E-9ED4FD2AC993}"/>
                </a:ext>
              </a:extLst>
            </p:cNvPr>
            <p:cNvSpPr/>
            <p:nvPr/>
          </p:nvSpPr>
          <p:spPr>
            <a:xfrm>
              <a:off x="1817372" y="3062893"/>
              <a:ext cx="4608308" cy="780935"/>
            </a:xfrm>
            <a:prstGeom prst="rect">
              <a:avLst/>
            </a:prstGeom>
            <a:solidFill>
              <a:srgbClr val="FFFFFF"/>
            </a:solidFill>
            <a:ln w="12700" cap="flat" cmpd="sng" algn="ctr">
              <a:solidFill>
                <a:srgbClr val="DEDFD8"/>
              </a:solidFill>
              <a:prstDash val="solid"/>
              <a:miter lim="800000"/>
            </a:ln>
            <a:effectLst/>
          </p:spPr>
          <p:txBody>
            <a:bodyPr rtlCol="0" anchor="ctr"/>
            <a:lstStyle/>
            <a:p>
              <a:pPr algn="ctr" defTabSz="932597">
                <a:defRPr/>
              </a:pPr>
              <a:endParaRPr lang="en-US" sz="1071" kern="0" dirty="0">
                <a:solidFill>
                  <a:srgbClr val="FFFFFF"/>
                </a:solidFill>
                <a:latin typeface="Franklin Gothic Book"/>
              </a:endParaRPr>
            </a:p>
          </p:txBody>
        </p:sp>
        <p:sp>
          <p:nvSpPr>
            <p:cNvPr id="703" name="Rectangle 702">
              <a:extLst>
                <a:ext uri="{FF2B5EF4-FFF2-40B4-BE49-F238E27FC236}">
                  <a16:creationId xmlns:a16="http://schemas.microsoft.com/office/drawing/2014/main" id="{E0D48BDE-D750-4E79-BB37-B2A5D73C8F52}"/>
                </a:ext>
              </a:extLst>
            </p:cNvPr>
            <p:cNvSpPr/>
            <p:nvPr/>
          </p:nvSpPr>
          <p:spPr>
            <a:xfrm>
              <a:off x="1817372" y="2095500"/>
              <a:ext cx="4608308" cy="863804"/>
            </a:xfrm>
            <a:prstGeom prst="rect">
              <a:avLst/>
            </a:prstGeom>
            <a:solidFill>
              <a:srgbClr val="FFFFFF"/>
            </a:solidFill>
            <a:ln w="12700" cap="flat" cmpd="sng" algn="ctr">
              <a:solidFill>
                <a:srgbClr val="DEDFD8"/>
              </a:solidFill>
              <a:prstDash val="solid"/>
              <a:miter lim="800000"/>
            </a:ln>
            <a:effectLst/>
          </p:spPr>
          <p:txBody>
            <a:bodyPr rtlCol="0" anchor="ctr"/>
            <a:lstStyle/>
            <a:p>
              <a:pPr algn="ctr" defTabSz="932597">
                <a:defRPr/>
              </a:pPr>
              <a:endParaRPr lang="en-US" sz="1071" kern="0">
                <a:solidFill>
                  <a:srgbClr val="FFFFFF"/>
                </a:solidFill>
                <a:latin typeface="Franklin Gothic Book"/>
              </a:endParaRPr>
            </a:p>
          </p:txBody>
        </p:sp>
        <p:sp>
          <p:nvSpPr>
            <p:cNvPr id="704" name="Rectangle 703">
              <a:extLst>
                <a:ext uri="{FF2B5EF4-FFF2-40B4-BE49-F238E27FC236}">
                  <a16:creationId xmlns:a16="http://schemas.microsoft.com/office/drawing/2014/main" id="{B51639AF-B294-4502-8979-618A27DAF0BA}"/>
                </a:ext>
              </a:extLst>
            </p:cNvPr>
            <p:cNvSpPr/>
            <p:nvPr/>
          </p:nvSpPr>
          <p:spPr>
            <a:xfrm>
              <a:off x="1817372" y="1128107"/>
              <a:ext cx="4608308" cy="863804"/>
            </a:xfrm>
            <a:prstGeom prst="rect">
              <a:avLst/>
            </a:prstGeom>
            <a:solidFill>
              <a:srgbClr val="FFFFFF"/>
            </a:solidFill>
            <a:ln w="12700" cap="flat" cmpd="sng" algn="ctr">
              <a:solidFill>
                <a:srgbClr val="DEDFD8"/>
              </a:solidFill>
              <a:prstDash val="solid"/>
              <a:miter lim="800000"/>
            </a:ln>
            <a:effectLst/>
          </p:spPr>
          <p:txBody>
            <a:bodyPr rtlCol="0" anchor="ctr"/>
            <a:lstStyle/>
            <a:p>
              <a:pPr algn="ctr" defTabSz="932597">
                <a:defRPr/>
              </a:pPr>
              <a:endParaRPr lang="en-US" sz="1071" kern="0" dirty="0">
                <a:solidFill>
                  <a:srgbClr val="FFFFFF"/>
                </a:solidFill>
                <a:latin typeface="Franklin Gothic Book"/>
              </a:endParaRPr>
            </a:p>
          </p:txBody>
        </p:sp>
        <p:sp>
          <p:nvSpPr>
            <p:cNvPr id="705" name="Rectangle 704">
              <a:extLst>
                <a:ext uri="{FF2B5EF4-FFF2-40B4-BE49-F238E27FC236}">
                  <a16:creationId xmlns:a16="http://schemas.microsoft.com/office/drawing/2014/main" id="{9251D932-87DC-4859-BE05-F9C51622B823}"/>
                </a:ext>
              </a:extLst>
            </p:cNvPr>
            <p:cNvSpPr/>
            <p:nvPr/>
          </p:nvSpPr>
          <p:spPr>
            <a:xfrm>
              <a:off x="1817372" y="4831940"/>
              <a:ext cx="4608308" cy="1092610"/>
            </a:xfrm>
            <a:prstGeom prst="rect">
              <a:avLst/>
            </a:prstGeom>
            <a:solidFill>
              <a:srgbClr val="FFFFFF"/>
            </a:solidFill>
            <a:ln w="12700" cap="flat" cmpd="sng" algn="ctr">
              <a:solidFill>
                <a:srgbClr val="DEDFD8"/>
              </a:solidFill>
              <a:prstDash val="solid"/>
              <a:miter lim="800000"/>
            </a:ln>
            <a:effectLst/>
          </p:spPr>
          <p:txBody>
            <a:bodyPr rtlCol="0" anchor="ctr"/>
            <a:lstStyle/>
            <a:p>
              <a:pPr algn="ctr" defTabSz="932597">
                <a:defRPr/>
              </a:pPr>
              <a:endParaRPr lang="en-US" sz="1071" kern="0">
                <a:solidFill>
                  <a:srgbClr val="FFFFFF"/>
                </a:solidFill>
                <a:latin typeface="Franklin Gothic Book"/>
              </a:endParaRPr>
            </a:p>
          </p:txBody>
        </p:sp>
        <p:sp>
          <p:nvSpPr>
            <p:cNvPr id="706" name="TextBox 705">
              <a:extLst>
                <a:ext uri="{FF2B5EF4-FFF2-40B4-BE49-F238E27FC236}">
                  <a16:creationId xmlns:a16="http://schemas.microsoft.com/office/drawing/2014/main" id="{427D6BA9-F7A0-478C-AA35-A202994B3119}"/>
                </a:ext>
              </a:extLst>
            </p:cNvPr>
            <p:cNvSpPr txBox="1"/>
            <p:nvPr/>
          </p:nvSpPr>
          <p:spPr>
            <a:xfrm>
              <a:off x="2044400" y="5583538"/>
              <a:ext cx="472594" cy="215837"/>
            </a:xfrm>
            <a:prstGeom prst="rect">
              <a:avLst/>
            </a:prstGeom>
            <a:noFill/>
          </p:spPr>
          <p:txBody>
            <a:bodyPr wrap="none" rtlCol="0">
              <a:spAutoFit/>
            </a:bodyPr>
            <a:lstStyle/>
            <a:p>
              <a:pPr algn="ctr" defTabSz="932597">
                <a:defRPr/>
              </a:pPr>
              <a:r>
                <a:rPr lang="en-US" sz="408" kern="0" dirty="0">
                  <a:solidFill>
                    <a:srgbClr val="202234"/>
                  </a:solidFill>
                  <a:latin typeface="Franklin Gothic Book"/>
                </a:rPr>
                <a:t>Sensor</a:t>
              </a:r>
            </a:p>
          </p:txBody>
        </p:sp>
        <p:sp>
          <p:nvSpPr>
            <p:cNvPr id="707" name="TextBox 706">
              <a:extLst>
                <a:ext uri="{FF2B5EF4-FFF2-40B4-BE49-F238E27FC236}">
                  <a16:creationId xmlns:a16="http://schemas.microsoft.com/office/drawing/2014/main" id="{228AFE09-835D-40F3-B355-CCDD78E50EB4}"/>
                </a:ext>
              </a:extLst>
            </p:cNvPr>
            <p:cNvSpPr txBox="1"/>
            <p:nvPr/>
          </p:nvSpPr>
          <p:spPr>
            <a:xfrm>
              <a:off x="3185235" y="5595911"/>
              <a:ext cx="515311" cy="215837"/>
            </a:xfrm>
            <a:prstGeom prst="rect">
              <a:avLst/>
            </a:prstGeom>
            <a:noFill/>
          </p:spPr>
          <p:txBody>
            <a:bodyPr wrap="none" rtlCol="0">
              <a:spAutoFit/>
            </a:bodyPr>
            <a:lstStyle/>
            <a:p>
              <a:pPr algn="ctr" defTabSz="932597">
                <a:defRPr/>
              </a:pPr>
              <a:r>
                <a:rPr lang="en-US" sz="408" kern="0" dirty="0">
                  <a:solidFill>
                    <a:srgbClr val="202234"/>
                  </a:solidFill>
                  <a:latin typeface="Franklin Gothic Book"/>
                </a:rPr>
                <a:t>Actuator</a:t>
              </a:r>
            </a:p>
          </p:txBody>
        </p:sp>
        <p:sp>
          <p:nvSpPr>
            <p:cNvPr id="708" name="TextBox 707">
              <a:extLst>
                <a:ext uri="{FF2B5EF4-FFF2-40B4-BE49-F238E27FC236}">
                  <a16:creationId xmlns:a16="http://schemas.microsoft.com/office/drawing/2014/main" id="{19CFB668-97BD-4260-BB41-46262E5661A3}"/>
                </a:ext>
              </a:extLst>
            </p:cNvPr>
            <p:cNvSpPr txBox="1"/>
            <p:nvPr/>
          </p:nvSpPr>
          <p:spPr>
            <a:xfrm>
              <a:off x="4657318" y="5595911"/>
              <a:ext cx="472594" cy="215837"/>
            </a:xfrm>
            <a:prstGeom prst="rect">
              <a:avLst/>
            </a:prstGeom>
            <a:noFill/>
          </p:spPr>
          <p:txBody>
            <a:bodyPr wrap="none" rtlCol="0">
              <a:spAutoFit/>
            </a:bodyPr>
            <a:lstStyle/>
            <a:p>
              <a:pPr algn="ctr" defTabSz="932597">
                <a:defRPr/>
              </a:pPr>
              <a:r>
                <a:rPr lang="en-US" sz="408" kern="0" dirty="0">
                  <a:solidFill>
                    <a:srgbClr val="202234"/>
                  </a:solidFill>
                  <a:latin typeface="Franklin Gothic Book"/>
                </a:rPr>
                <a:t>Sensor</a:t>
              </a:r>
            </a:p>
          </p:txBody>
        </p:sp>
        <p:sp>
          <p:nvSpPr>
            <p:cNvPr id="709" name="TextBox 708">
              <a:extLst>
                <a:ext uri="{FF2B5EF4-FFF2-40B4-BE49-F238E27FC236}">
                  <a16:creationId xmlns:a16="http://schemas.microsoft.com/office/drawing/2014/main" id="{20212721-33C6-44AB-A2BF-24F290489B62}"/>
                </a:ext>
              </a:extLst>
            </p:cNvPr>
            <p:cNvSpPr txBox="1"/>
            <p:nvPr/>
          </p:nvSpPr>
          <p:spPr>
            <a:xfrm>
              <a:off x="5701159" y="5578304"/>
              <a:ext cx="813556" cy="215837"/>
            </a:xfrm>
            <a:prstGeom prst="rect">
              <a:avLst/>
            </a:prstGeom>
            <a:noFill/>
          </p:spPr>
          <p:txBody>
            <a:bodyPr wrap="square" rtlCol="0">
              <a:spAutoFit/>
            </a:bodyPr>
            <a:lstStyle/>
            <a:p>
              <a:pPr algn="ctr" defTabSz="932597">
                <a:defRPr/>
              </a:pPr>
              <a:r>
                <a:rPr lang="en-US" sz="408" kern="0" dirty="0">
                  <a:solidFill>
                    <a:srgbClr val="202234"/>
                  </a:solidFill>
                  <a:latin typeface="Franklin Gothic Book"/>
                </a:rPr>
                <a:t>Actuator</a:t>
              </a:r>
            </a:p>
          </p:txBody>
        </p:sp>
        <p:sp>
          <p:nvSpPr>
            <p:cNvPr id="710" name="TextBox 709">
              <a:extLst>
                <a:ext uri="{FF2B5EF4-FFF2-40B4-BE49-F238E27FC236}">
                  <a16:creationId xmlns:a16="http://schemas.microsoft.com/office/drawing/2014/main" id="{A068B7BA-5520-4000-9E76-9CC65AF17B48}"/>
                </a:ext>
              </a:extLst>
            </p:cNvPr>
            <p:cNvSpPr txBox="1"/>
            <p:nvPr/>
          </p:nvSpPr>
          <p:spPr>
            <a:xfrm>
              <a:off x="5157127" y="4459092"/>
              <a:ext cx="688228" cy="215837"/>
            </a:xfrm>
            <a:prstGeom prst="rect">
              <a:avLst/>
            </a:prstGeom>
            <a:noFill/>
          </p:spPr>
          <p:txBody>
            <a:bodyPr wrap="square" rtlCol="0">
              <a:spAutoFit/>
            </a:bodyPr>
            <a:lstStyle/>
            <a:p>
              <a:pPr algn="ctr" defTabSz="932597">
                <a:defRPr/>
              </a:pPr>
              <a:r>
                <a:rPr lang="en-US" sz="408" kern="0" dirty="0">
                  <a:solidFill>
                    <a:srgbClr val="202234"/>
                  </a:solidFill>
                  <a:latin typeface="Franklin Gothic Book"/>
                </a:rPr>
                <a:t>RTU</a:t>
              </a:r>
            </a:p>
          </p:txBody>
        </p:sp>
        <p:sp>
          <p:nvSpPr>
            <p:cNvPr id="711" name="TextBox 710">
              <a:extLst>
                <a:ext uri="{FF2B5EF4-FFF2-40B4-BE49-F238E27FC236}">
                  <a16:creationId xmlns:a16="http://schemas.microsoft.com/office/drawing/2014/main" id="{E5D2892B-D7A0-49FD-82ED-BD380CDF1ADC}"/>
                </a:ext>
              </a:extLst>
            </p:cNvPr>
            <p:cNvSpPr txBox="1"/>
            <p:nvPr/>
          </p:nvSpPr>
          <p:spPr>
            <a:xfrm>
              <a:off x="2548508" y="4459092"/>
              <a:ext cx="688228" cy="215837"/>
            </a:xfrm>
            <a:prstGeom prst="rect">
              <a:avLst/>
            </a:prstGeom>
            <a:noFill/>
          </p:spPr>
          <p:txBody>
            <a:bodyPr wrap="square" rtlCol="0">
              <a:spAutoFit/>
            </a:bodyPr>
            <a:lstStyle/>
            <a:p>
              <a:pPr algn="ctr" defTabSz="932597">
                <a:defRPr/>
              </a:pPr>
              <a:r>
                <a:rPr lang="en-US" sz="408" kern="0" dirty="0">
                  <a:solidFill>
                    <a:srgbClr val="202234"/>
                  </a:solidFill>
                  <a:latin typeface="Franklin Gothic Book"/>
                </a:rPr>
                <a:t>PLC</a:t>
              </a:r>
            </a:p>
          </p:txBody>
        </p:sp>
        <p:sp>
          <p:nvSpPr>
            <p:cNvPr id="712" name="TextBox 711">
              <a:extLst>
                <a:ext uri="{FF2B5EF4-FFF2-40B4-BE49-F238E27FC236}">
                  <a16:creationId xmlns:a16="http://schemas.microsoft.com/office/drawing/2014/main" id="{7C42CD89-0DFB-494A-A4AF-56BEDCAD0C8C}"/>
                </a:ext>
              </a:extLst>
            </p:cNvPr>
            <p:cNvSpPr txBox="1"/>
            <p:nvPr/>
          </p:nvSpPr>
          <p:spPr>
            <a:xfrm>
              <a:off x="4878969" y="2611411"/>
              <a:ext cx="531050" cy="172670"/>
            </a:xfrm>
            <a:prstGeom prst="rect">
              <a:avLst/>
            </a:prstGeom>
            <a:noFill/>
          </p:spPr>
          <p:txBody>
            <a:bodyPr wrap="none" rtlCol="0">
              <a:spAutoFit/>
            </a:bodyPr>
            <a:lstStyle/>
            <a:p>
              <a:pPr algn="ctr" defTabSz="932597">
                <a:defRPr/>
              </a:pPr>
              <a:r>
                <a:rPr lang="en-US" sz="204" kern="0" dirty="0">
                  <a:solidFill>
                    <a:srgbClr val="202234"/>
                  </a:solidFill>
                  <a:latin typeface="Franklin Gothic Book"/>
                </a:rPr>
                <a:t>Domain Controller</a:t>
              </a:r>
            </a:p>
          </p:txBody>
        </p:sp>
        <p:sp>
          <p:nvSpPr>
            <p:cNvPr id="713" name="TextBox 712">
              <a:extLst>
                <a:ext uri="{FF2B5EF4-FFF2-40B4-BE49-F238E27FC236}">
                  <a16:creationId xmlns:a16="http://schemas.microsoft.com/office/drawing/2014/main" id="{11189C53-7812-4509-8348-38F78BD203E3}"/>
                </a:ext>
              </a:extLst>
            </p:cNvPr>
            <p:cNvSpPr txBox="1"/>
            <p:nvPr/>
          </p:nvSpPr>
          <p:spPr>
            <a:xfrm>
              <a:off x="3110887" y="1600811"/>
              <a:ext cx="405145" cy="173569"/>
            </a:xfrm>
            <a:prstGeom prst="rect">
              <a:avLst/>
            </a:prstGeom>
            <a:noFill/>
          </p:spPr>
          <p:txBody>
            <a:bodyPr wrap="none" rtlCol="0">
              <a:spAutoFit/>
            </a:bodyPr>
            <a:lstStyle/>
            <a:p>
              <a:pPr algn="ctr" defTabSz="932597">
                <a:defRPr/>
              </a:pPr>
              <a:r>
                <a:rPr lang="en-US" sz="204" kern="0" dirty="0">
                  <a:solidFill>
                    <a:srgbClr val="202234"/>
                  </a:solidFill>
                  <a:latin typeface="Franklin Gothic Book"/>
                </a:rPr>
                <a:t>Desktops</a:t>
              </a:r>
            </a:p>
          </p:txBody>
        </p:sp>
        <p:sp>
          <p:nvSpPr>
            <p:cNvPr id="714" name="TextBox 713">
              <a:extLst>
                <a:ext uri="{FF2B5EF4-FFF2-40B4-BE49-F238E27FC236}">
                  <a16:creationId xmlns:a16="http://schemas.microsoft.com/office/drawing/2014/main" id="{45339F45-6225-463A-93CA-B65BDBB86DB0}"/>
                </a:ext>
              </a:extLst>
            </p:cNvPr>
            <p:cNvSpPr txBox="1"/>
            <p:nvPr/>
          </p:nvSpPr>
          <p:spPr>
            <a:xfrm>
              <a:off x="4723659" y="1624343"/>
              <a:ext cx="375916" cy="172670"/>
            </a:xfrm>
            <a:prstGeom prst="rect">
              <a:avLst/>
            </a:prstGeom>
            <a:noFill/>
          </p:spPr>
          <p:txBody>
            <a:bodyPr wrap="none" rtlCol="0">
              <a:spAutoFit/>
            </a:bodyPr>
            <a:lstStyle/>
            <a:p>
              <a:pPr algn="ctr" defTabSz="932597">
                <a:defRPr/>
              </a:pPr>
              <a:r>
                <a:rPr lang="en-US" sz="204" kern="0" dirty="0">
                  <a:solidFill>
                    <a:srgbClr val="202234"/>
                  </a:solidFill>
                  <a:latin typeface="Franklin Gothic Book"/>
                </a:rPr>
                <a:t>Printers</a:t>
              </a:r>
            </a:p>
          </p:txBody>
        </p:sp>
        <p:sp>
          <p:nvSpPr>
            <p:cNvPr id="715" name="TextBox 714">
              <a:extLst>
                <a:ext uri="{FF2B5EF4-FFF2-40B4-BE49-F238E27FC236}">
                  <a16:creationId xmlns:a16="http://schemas.microsoft.com/office/drawing/2014/main" id="{C8A5E90A-688D-4A47-89B8-7C1F2635423B}"/>
                </a:ext>
              </a:extLst>
            </p:cNvPr>
            <p:cNvSpPr txBox="1"/>
            <p:nvPr/>
          </p:nvSpPr>
          <p:spPr>
            <a:xfrm>
              <a:off x="3850267" y="1630872"/>
              <a:ext cx="506317" cy="172670"/>
            </a:xfrm>
            <a:prstGeom prst="rect">
              <a:avLst/>
            </a:prstGeom>
            <a:noFill/>
          </p:spPr>
          <p:txBody>
            <a:bodyPr wrap="none" rtlCol="0">
              <a:spAutoFit/>
            </a:bodyPr>
            <a:lstStyle/>
            <a:p>
              <a:pPr algn="ctr" defTabSz="932597">
                <a:defRPr/>
              </a:pPr>
              <a:r>
                <a:rPr lang="en-US" sz="204" kern="0" dirty="0">
                  <a:solidFill>
                    <a:srgbClr val="202234"/>
                  </a:solidFill>
                  <a:latin typeface="Franklin Gothic Book"/>
                </a:rPr>
                <a:t>Network Phones</a:t>
              </a:r>
            </a:p>
          </p:txBody>
        </p:sp>
        <p:cxnSp>
          <p:nvCxnSpPr>
            <p:cNvPr id="716" name="Straight Connector 715">
              <a:extLst>
                <a:ext uri="{FF2B5EF4-FFF2-40B4-BE49-F238E27FC236}">
                  <a16:creationId xmlns:a16="http://schemas.microsoft.com/office/drawing/2014/main" id="{D7A22D0F-D377-4EDB-BE87-1D9A0E2E8202}"/>
                </a:ext>
              </a:extLst>
            </p:cNvPr>
            <p:cNvCxnSpPr>
              <a:cxnSpLocks/>
            </p:cNvCxnSpPr>
            <p:nvPr/>
          </p:nvCxnSpPr>
          <p:spPr>
            <a:xfrm>
              <a:off x="3291840" y="1938102"/>
              <a:ext cx="936765" cy="0"/>
            </a:xfrm>
            <a:prstGeom prst="line">
              <a:avLst/>
            </a:prstGeom>
            <a:noFill/>
            <a:ln w="22225" cap="flat" cmpd="sng" algn="ctr">
              <a:solidFill>
                <a:srgbClr val="C98258"/>
              </a:solidFill>
              <a:prstDash val="sysDot"/>
              <a:miter lim="800000"/>
            </a:ln>
            <a:effectLst/>
          </p:spPr>
        </p:cxnSp>
        <p:cxnSp>
          <p:nvCxnSpPr>
            <p:cNvPr id="717" name="Straight Connector 716">
              <a:extLst>
                <a:ext uri="{FF2B5EF4-FFF2-40B4-BE49-F238E27FC236}">
                  <a16:creationId xmlns:a16="http://schemas.microsoft.com/office/drawing/2014/main" id="{359E6A76-1C44-4C1F-9A23-AAE7128804DA}"/>
                </a:ext>
              </a:extLst>
            </p:cNvPr>
            <p:cNvCxnSpPr>
              <a:cxnSpLocks/>
            </p:cNvCxnSpPr>
            <p:nvPr/>
          </p:nvCxnSpPr>
          <p:spPr>
            <a:xfrm flipV="1">
              <a:off x="3306801" y="1810129"/>
              <a:ext cx="0" cy="127973"/>
            </a:xfrm>
            <a:prstGeom prst="line">
              <a:avLst/>
            </a:prstGeom>
            <a:noFill/>
            <a:ln w="22225" cap="flat" cmpd="sng" algn="ctr">
              <a:solidFill>
                <a:srgbClr val="C98258"/>
              </a:solidFill>
              <a:prstDash val="sysDot"/>
              <a:miter lim="800000"/>
            </a:ln>
            <a:effectLst/>
          </p:spPr>
        </p:cxnSp>
        <p:cxnSp>
          <p:nvCxnSpPr>
            <p:cNvPr id="718" name="Straight Connector 717">
              <a:extLst>
                <a:ext uri="{FF2B5EF4-FFF2-40B4-BE49-F238E27FC236}">
                  <a16:creationId xmlns:a16="http://schemas.microsoft.com/office/drawing/2014/main" id="{578DAD78-E1FE-44C3-98BD-433617571F69}"/>
                </a:ext>
              </a:extLst>
            </p:cNvPr>
            <p:cNvCxnSpPr>
              <a:cxnSpLocks/>
            </p:cNvCxnSpPr>
            <p:nvPr/>
          </p:nvCxnSpPr>
          <p:spPr>
            <a:xfrm flipV="1">
              <a:off x="4919111" y="1810129"/>
              <a:ext cx="0" cy="127973"/>
            </a:xfrm>
            <a:prstGeom prst="line">
              <a:avLst/>
            </a:prstGeom>
            <a:noFill/>
            <a:ln w="22225" cap="flat" cmpd="sng" algn="ctr">
              <a:solidFill>
                <a:srgbClr val="C98258"/>
              </a:solidFill>
              <a:prstDash val="sysDot"/>
              <a:miter lim="800000"/>
            </a:ln>
            <a:effectLst/>
          </p:spPr>
        </p:cxnSp>
        <p:cxnSp>
          <p:nvCxnSpPr>
            <p:cNvPr id="719" name="Straight Connector 718">
              <a:extLst>
                <a:ext uri="{FF2B5EF4-FFF2-40B4-BE49-F238E27FC236}">
                  <a16:creationId xmlns:a16="http://schemas.microsoft.com/office/drawing/2014/main" id="{6E3DD16D-5FDA-4A83-95FB-185A35C6B562}"/>
                </a:ext>
              </a:extLst>
            </p:cNvPr>
            <p:cNvCxnSpPr>
              <a:cxnSpLocks/>
            </p:cNvCxnSpPr>
            <p:nvPr/>
          </p:nvCxnSpPr>
          <p:spPr>
            <a:xfrm flipV="1">
              <a:off x="4110921" y="1810129"/>
              <a:ext cx="0" cy="127973"/>
            </a:xfrm>
            <a:prstGeom prst="line">
              <a:avLst/>
            </a:prstGeom>
            <a:noFill/>
            <a:ln w="22225" cap="flat" cmpd="sng" algn="ctr">
              <a:solidFill>
                <a:srgbClr val="C98258"/>
              </a:solidFill>
              <a:prstDash val="sysDot"/>
              <a:miter lim="800000"/>
            </a:ln>
            <a:effectLst/>
          </p:spPr>
        </p:cxnSp>
        <p:grpSp>
          <p:nvGrpSpPr>
            <p:cNvPr id="720" name="Group 719">
              <a:extLst>
                <a:ext uri="{FF2B5EF4-FFF2-40B4-BE49-F238E27FC236}">
                  <a16:creationId xmlns:a16="http://schemas.microsoft.com/office/drawing/2014/main" id="{BB05C99B-775E-4790-854D-AF7AA832BF2C}"/>
                </a:ext>
              </a:extLst>
            </p:cNvPr>
            <p:cNvGrpSpPr/>
            <p:nvPr/>
          </p:nvGrpSpPr>
          <p:grpSpPr>
            <a:xfrm>
              <a:off x="3609179" y="2345531"/>
              <a:ext cx="294344" cy="305047"/>
              <a:chOff x="14163675" y="1209675"/>
              <a:chExt cx="611188" cy="633413"/>
            </a:xfrm>
          </p:grpSpPr>
          <p:sp>
            <p:nvSpPr>
              <p:cNvPr id="896" name="Freeform 5">
                <a:extLst>
                  <a:ext uri="{FF2B5EF4-FFF2-40B4-BE49-F238E27FC236}">
                    <a16:creationId xmlns:a16="http://schemas.microsoft.com/office/drawing/2014/main" id="{3E206677-2B35-4B18-820B-2AB77336CA9F}"/>
                  </a:ext>
                </a:extLst>
              </p:cNvPr>
              <p:cNvSpPr>
                <a:spLocks noEditPoints="1"/>
              </p:cNvSpPr>
              <p:nvPr/>
            </p:nvSpPr>
            <p:spPr bwMode="auto">
              <a:xfrm>
                <a:off x="14163675" y="1209675"/>
                <a:ext cx="611188" cy="174625"/>
              </a:xfrm>
              <a:custGeom>
                <a:avLst/>
                <a:gdLst>
                  <a:gd name="T0" fmla="*/ 93 w 185"/>
                  <a:gd name="T1" fmla="*/ 53 h 53"/>
                  <a:gd name="T2" fmla="*/ 0 w 185"/>
                  <a:gd name="T3" fmla="*/ 27 h 53"/>
                  <a:gd name="T4" fmla="*/ 93 w 185"/>
                  <a:gd name="T5" fmla="*/ 0 h 53"/>
                  <a:gd name="T6" fmla="*/ 185 w 185"/>
                  <a:gd name="T7" fmla="*/ 27 h 53"/>
                  <a:gd name="T8" fmla="*/ 93 w 185"/>
                  <a:gd name="T9" fmla="*/ 53 h 53"/>
                  <a:gd name="T10" fmla="*/ 93 w 185"/>
                  <a:gd name="T11" fmla="*/ 4 h 53"/>
                  <a:gd name="T12" fmla="*/ 4 w 185"/>
                  <a:gd name="T13" fmla="*/ 27 h 53"/>
                  <a:gd name="T14" fmla="*/ 93 w 185"/>
                  <a:gd name="T15" fmla="*/ 50 h 53"/>
                  <a:gd name="T16" fmla="*/ 182 w 185"/>
                  <a:gd name="T17" fmla="*/ 27 h 53"/>
                  <a:gd name="T18" fmla="*/ 93 w 185"/>
                  <a:gd name="T1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53">
                    <a:moveTo>
                      <a:pt x="93" y="53"/>
                    </a:moveTo>
                    <a:cubicBezTo>
                      <a:pt x="49" y="53"/>
                      <a:pt x="0" y="42"/>
                      <a:pt x="0" y="27"/>
                    </a:cubicBezTo>
                    <a:cubicBezTo>
                      <a:pt x="0" y="12"/>
                      <a:pt x="49" y="0"/>
                      <a:pt x="93" y="0"/>
                    </a:cubicBezTo>
                    <a:cubicBezTo>
                      <a:pt x="136" y="0"/>
                      <a:pt x="185" y="12"/>
                      <a:pt x="185" y="27"/>
                    </a:cubicBezTo>
                    <a:cubicBezTo>
                      <a:pt x="185" y="42"/>
                      <a:pt x="136" y="53"/>
                      <a:pt x="93" y="53"/>
                    </a:cubicBezTo>
                    <a:close/>
                    <a:moveTo>
                      <a:pt x="93" y="4"/>
                    </a:moveTo>
                    <a:cubicBezTo>
                      <a:pt x="46" y="4"/>
                      <a:pt x="4" y="17"/>
                      <a:pt x="4" y="27"/>
                    </a:cubicBezTo>
                    <a:cubicBezTo>
                      <a:pt x="4" y="37"/>
                      <a:pt x="46" y="50"/>
                      <a:pt x="93" y="50"/>
                    </a:cubicBezTo>
                    <a:cubicBezTo>
                      <a:pt x="140" y="50"/>
                      <a:pt x="182" y="37"/>
                      <a:pt x="182" y="27"/>
                    </a:cubicBezTo>
                    <a:cubicBezTo>
                      <a:pt x="182" y="17"/>
                      <a:pt x="140" y="4"/>
                      <a:pt x="93" y="4"/>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97" name="Freeform 6">
                <a:extLst>
                  <a:ext uri="{FF2B5EF4-FFF2-40B4-BE49-F238E27FC236}">
                    <a16:creationId xmlns:a16="http://schemas.microsoft.com/office/drawing/2014/main" id="{369B4162-4D6A-4E89-A73E-41BC1331E289}"/>
                  </a:ext>
                </a:extLst>
              </p:cNvPr>
              <p:cNvSpPr>
                <a:spLocks/>
              </p:cNvSpPr>
              <p:nvPr/>
            </p:nvSpPr>
            <p:spPr bwMode="auto">
              <a:xfrm>
                <a:off x="14163675" y="1292225"/>
                <a:ext cx="611188" cy="204788"/>
              </a:xfrm>
              <a:custGeom>
                <a:avLst/>
                <a:gdLst>
                  <a:gd name="T0" fmla="*/ 93 w 185"/>
                  <a:gd name="T1" fmla="*/ 62 h 62"/>
                  <a:gd name="T2" fmla="*/ 0 w 185"/>
                  <a:gd name="T3" fmla="*/ 35 h 62"/>
                  <a:gd name="T4" fmla="*/ 0 w 185"/>
                  <a:gd name="T5" fmla="*/ 2 h 62"/>
                  <a:gd name="T6" fmla="*/ 2 w 185"/>
                  <a:gd name="T7" fmla="*/ 0 h 62"/>
                  <a:gd name="T8" fmla="*/ 4 w 185"/>
                  <a:gd name="T9" fmla="*/ 2 h 62"/>
                  <a:gd name="T10" fmla="*/ 4 w 185"/>
                  <a:gd name="T11" fmla="*/ 35 h 62"/>
                  <a:gd name="T12" fmla="*/ 93 w 185"/>
                  <a:gd name="T13" fmla="*/ 58 h 62"/>
                  <a:gd name="T14" fmla="*/ 182 w 185"/>
                  <a:gd name="T15" fmla="*/ 35 h 62"/>
                  <a:gd name="T16" fmla="*/ 182 w 185"/>
                  <a:gd name="T17" fmla="*/ 2 h 62"/>
                  <a:gd name="T18" fmla="*/ 183 w 185"/>
                  <a:gd name="T19" fmla="*/ 0 h 62"/>
                  <a:gd name="T20" fmla="*/ 185 w 185"/>
                  <a:gd name="T21" fmla="*/ 2 h 62"/>
                  <a:gd name="T22" fmla="*/ 185 w 185"/>
                  <a:gd name="T23" fmla="*/ 35 h 62"/>
                  <a:gd name="T24" fmla="*/ 93 w 185"/>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2">
                    <a:moveTo>
                      <a:pt x="93" y="62"/>
                    </a:moveTo>
                    <a:cubicBezTo>
                      <a:pt x="49" y="62"/>
                      <a:pt x="0" y="50"/>
                      <a:pt x="0" y="35"/>
                    </a:cubicBezTo>
                    <a:cubicBezTo>
                      <a:pt x="0" y="2"/>
                      <a:pt x="0" y="2"/>
                      <a:pt x="0" y="2"/>
                    </a:cubicBezTo>
                    <a:cubicBezTo>
                      <a:pt x="0" y="1"/>
                      <a:pt x="1" y="0"/>
                      <a:pt x="2" y="0"/>
                    </a:cubicBezTo>
                    <a:cubicBezTo>
                      <a:pt x="3" y="0"/>
                      <a:pt x="4" y="1"/>
                      <a:pt x="4" y="2"/>
                    </a:cubicBezTo>
                    <a:cubicBezTo>
                      <a:pt x="4" y="35"/>
                      <a:pt x="4" y="35"/>
                      <a:pt x="4" y="35"/>
                    </a:cubicBezTo>
                    <a:cubicBezTo>
                      <a:pt x="4" y="45"/>
                      <a:pt x="46" y="58"/>
                      <a:pt x="93" y="58"/>
                    </a:cubicBezTo>
                    <a:cubicBezTo>
                      <a:pt x="140" y="58"/>
                      <a:pt x="182" y="45"/>
                      <a:pt x="182" y="35"/>
                    </a:cubicBezTo>
                    <a:cubicBezTo>
                      <a:pt x="182" y="2"/>
                      <a:pt x="182" y="2"/>
                      <a:pt x="182" y="2"/>
                    </a:cubicBezTo>
                    <a:cubicBezTo>
                      <a:pt x="182" y="1"/>
                      <a:pt x="183" y="0"/>
                      <a:pt x="183" y="0"/>
                    </a:cubicBezTo>
                    <a:cubicBezTo>
                      <a:pt x="184" y="0"/>
                      <a:pt x="185" y="1"/>
                      <a:pt x="185" y="2"/>
                    </a:cubicBezTo>
                    <a:cubicBezTo>
                      <a:pt x="185" y="35"/>
                      <a:pt x="185" y="35"/>
                      <a:pt x="185" y="35"/>
                    </a:cubicBezTo>
                    <a:cubicBezTo>
                      <a:pt x="185" y="50"/>
                      <a:pt x="136" y="62"/>
                      <a:pt x="93" y="62"/>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98" name="Freeform 7">
                <a:extLst>
                  <a:ext uri="{FF2B5EF4-FFF2-40B4-BE49-F238E27FC236}">
                    <a16:creationId xmlns:a16="http://schemas.microsoft.com/office/drawing/2014/main" id="{9098C8A2-6AFE-44B7-AE71-060E7B1C7028}"/>
                  </a:ext>
                </a:extLst>
              </p:cNvPr>
              <p:cNvSpPr>
                <a:spLocks/>
              </p:cNvSpPr>
              <p:nvPr/>
            </p:nvSpPr>
            <p:spPr bwMode="auto">
              <a:xfrm>
                <a:off x="14163675" y="1433513"/>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5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7"/>
                      <a:pt x="0" y="11"/>
                    </a:cubicBezTo>
                    <a:cubicBezTo>
                      <a:pt x="0" y="8"/>
                      <a:pt x="4" y="4"/>
                      <a:pt x="10" y="0"/>
                    </a:cubicBezTo>
                    <a:cubicBezTo>
                      <a:pt x="11" y="0"/>
                      <a:pt x="12" y="0"/>
                      <a:pt x="12" y="1"/>
                    </a:cubicBezTo>
                    <a:cubicBezTo>
                      <a:pt x="13" y="2"/>
                      <a:pt x="13" y="3"/>
                      <a:pt x="12" y="3"/>
                    </a:cubicBezTo>
                    <a:cubicBezTo>
                      <a:pt x="7" y="6"/>
                      <a:pt x="4" y="9"/>
                      <a:pt x="4" y="11"/>
                    </a:cubicBezTo>
                    <a:cubicBezTo>
                      <a:pt x="4" y="22"/>
                      <a:pt x="46" y="35"/>
                      <a:pt x="93" y="35"/>
                    </a:cubicBezTo>
                    <a:cubicBezTo>
                      <a:pt x="140" y="35"/>
                      <a:pt x="182" y="22"/>
                      <a:pt x="182" y="11"/>
                    </a:cubicBezTo>
                    <a:cubicBezTo>
                      <a:pt x="182" y="9"/>
                      <a:pt x="179" y="6"/>
                      <a:pt x="174" y="3"/>
                    </a:cubicBezTo>
                    <a:cubicBezTo>
                      <a:pt x="173" y="3"/>
                      <a:pt x="173" y="2"/>
                      <a:pt x="173" y="1"/>
                    </a:cubicBezTo>
                    <a:cubicBezTo>
                      <a:pt x="174" y="0"/>
                      <a:pt x="175" y="0"/>
                      <a:pt x="175" y="0"/>
                    </a:cubicBezTo>
                    <a:cubicBezTo>
                      <a:pt x="182" y="4"/>
                      <a:pt x="185" y="8"/>
                      <a:pt x="185" y="11"/>
                    </a:cubicBezTo>
                    <a:cubicBezTo>
                      <a:pt x="185" y="27"/>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99" name="Freeform 8">
                <a:extLst>
                  <a:ext uri="{FF2B5EF4-FFF2-40B4-BE49-F238E27FC236}">
                    <a16:creationId xmlns:a16="http://schemas.microsoft.com/office/drawing/2014/main" id="{498CC073-8448-4B12-930C-AE409238D366}"/>
                  </a:ext>
                </a:extLst>
              </p:cNvPr>
              <p:cNvSpPr>
                <a:spLocks/>
              </p:cNvSpPr>
              <p:nvPr/>
            </p:nvSpPr>
            <p:spPr bwMode="auto">
              <a:xfrm>
                <a:off x="14163675" y="1466850"/>
                <a:ext cx="611188" cy="201613"/>
              </a:xfrm>
              <a:custGeom>
                <a:avLst/>
                <a:gdLst>
                  <a:gd name="T0" fmla="*/ 93 w 185"/>
                  <a:gd name="T1" fmla="*/ 61 h 61"/>
                  <a:gd name="T2" fmla="*/ 0 w 185"/>
                  <a:gd name="T3" fmla="*/ 35 h 61"/>
                  <a:gd name="T4" fmla="*/ 0 w 185"/>
                  <a:gd name="T5" fmla="*/ 1 h 61"/>
                  <a:gd name="T6" fmla="*/ 2 w 185"/>
                  <a:gd name="T7" fmla="*/ 0 h 61"/>
                  <a:gd name="T8" fmla="*/ 4 w 185"/>
                  <a:gd name="T9" fmla="*/ 1 h 61"/>
                  <a:gd name="T10" fmla="*/ 4 w 185"/>
                  <a:gd name="T11" fmla="*/ 35 h 61"/>
                  <a:gd name="T12" fmla="*/ 93 w 185"/>
                  <a:gd name="T13" fmla="*/ 58 h 61"/>
                  <a:gd name="T14" fmla="*/ 182 w 185"/>
                  <a:gd name="T15" fmla="*/ 35 h 61"/>
                  <a:gd name="T16" fmla="*/ 182 w 185"/>
                  <a:gd name="T17" fmla="*/ 1 h 61"/>
                  <a:gd name="T18" fmla="*/ 183 w 185"/>
                  <a:gd name="T19" fmla="*/ 0 h 61"/>
                  <a:gd name="T20" fmla="*/ 185 w 185"/>
                  <a:gd name="T21" fmla="*/ 1 h 61"/>
                  <a:gd name="T22" fmla="*/ 185 w 185"/>
                  <a:gd name="T23" fmla="*/ 35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5"/>
                    </a:cubicBezTo>
                    <a:cubicBezTo>
                      <a:pt x="0" y="1"/>
                      <a:pt x="0" y="1"/>
                      <a:pt x="0" y="1"/>
                    </a:cubicBezTo>
                    <a:cubicBezTo>
                      <a:pt x="0" y="1"/>
                      <a:pt x="1" y="0"/>
                      <a:pt x="2" y="0"/>
                    </a:cubicBezTo>
                    <a:cubicBezTo>
                      <a:pt x="3" y="0"/>
                      <a:pt x="4" y="1"/>
                      <a:pt x="4" y="1"/>
                    </a:cubicBezTo>
                    <a:cubicBezTo>
                      <a:pt x="4" y="35"/>
                      <a:pt x="4" y="35"/>
                      <a:pt x="4" y="35"/>
                    </a:cubicBezTo>
                    <a:cubicBezTo>
                      <a:pt x="4" y="45"/>
                      <a:pt x="46" y="58"/>
                      <a:pt x="93" y="58"/>
                    </a:cubicBezTo>
                    <a:cubicBezTo>
                      <a:pt x="140" y="58"/>
                      <a:pt x="182" y="45"/>
                      <a:pt x="182" y="35"/>
                    </a:cubicBezTo>
                    <a:cubicBezTo>
                      <a:pt x="182" y="1"/>
                      <a:pt x="182" y="1"/>
                      <a:pt x="182" y="1"/>
                    </a:cubicBezTo>
                    <a:cubicBezTo>
                      <a:pt x="182" y="1"/>
                      <a:pt x="183" y="0"/>
                      <a:pt x="183" y="0"/>
                    </a:cubicBezTo>
                    <a:cubicBezTo>
                      <a:pt x="184" y="0"/>
                      <a:pt x="185" y="1"/>
                      <a:pt x="185" y="1"/>
                    </a:cubicBezTo>
                    <a:cubicBezTo>
                      <a:pt x="185" y="35"/>
                      <a:pt x="185" y="35"/>
                      <a:pt x="185" y="35"/>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900" name="Freeform 9">
                <a:extLst>
                  <a:ext uri="{FF2B5EF4-FFF2-40B4-BE49-F238E27FC236}">
                    <a16:creationId xmlns:a16="http://schemas.microsoft.com/office/drawing/2014/main" id="{591DB613-C455-4B7D-ABE7-C4E68214C368}"/>
                  </a:ext>
                </a:extLst>
              </p:cNvPr>
              <p:cNvSpPr>
                <a:spLocks/>
              </p:cNvSpPr>
              <p:nvPr/>
            </p:nvSpPr>
            <p:spPr bwMode="auto">
              <a:xfrm>
                <a:off x="14163675" y="1609725"/>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4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6"/>
                      <a:pt x="0" y="11"/>
                    </a:cubicBezTo>
                    <a:cubicBezTo>
                      <a:pt x="0" y="7"/>
                      <a:pt x="4" y="4"/>
                      <a:pt x="10" y="0"/>
                    </a:cubicBezTo>
                    <a:cubicBezTo>
                      <a:pt x="11" y="0"/>
                      <a:pt x="12" y="0"/>
                      <a:pt x="12" y="1"/>
                    </a:cubicBezTo>
                    <a:cubicBezTo>
                      <a:pt x="13" y="1"/>
                      <a:pt x="13" y="2"/>
                      <a:pt x="12" y="3"/>
                    </a:cubicBezTo>
                    <a:cubicBezTo>
                      <a:pt x="7" y="6"/>
                      <a:pt x="4" y="9"/>
                      <a:pt x="4" y="11"/>
                    </a:cubicBezTo>
                    <a:cubicBezTo>
                      <a:pt x="4" y="21"/>
                      <a:pt x="46" y="34"/>
                      <a:pt x="93" y="34"/>
                    </a:cubicBezTo>
                    <a:cubicBezTo>
                      <a:pt x="140" y="34"/>
                      <a:pt x="182" y="21"/>
                      <a:pt x="182" y="11"/>
                    </a:cubicBezTo>
                    <a:cubicBezTo>
                      <a:pt x="182" y="9"/>
                      <a:pt x="179" y="6"/>
                      <a:pt x="174" y="3"/>
                    </a:cubicBezTo>
                    <a:cubicBezTo>
                      <a:pt x="173" y="2"/>
                      <a:pt x="173" y="1"/>
                      <a:pt x="173" y="1"/>
                    </a:cubicBezTo>
                    <a:cubicBezTo>
                      <a:pt x="174" y="0"/>
                      <a:pt x="175" y="0"/>
                      <a:pt x="175" y="0"/>
                    </a:cubicBezTo>
                    <a:cubicBezTo>
                      <a:pt x="182" y="4"/>
                      <a:pt x="185" y="7"/>
                      <a:pt x="185" y="11"/>
                    </a:cubicBezTo>
                    <a:cubicBezTo>
                      <a:pt x="185" y="26"/>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901" name="Freeform 10">
                <a:extLst>
                  <a:ext uri="{FF2B5EF4-FFF2-40B4-BE49-F238E27FC236}">
                    <a16:creationId xmlns:a16="http://schemas.microsoft.com/office/drawing/2014/main" id="{23B44829-C25F-48E7-8A66-1BEF7DBFB493}"/>
                  </a:ext>
                </a:extLst>
              </p:cNvPr>
              <p:cNvSpPr>
                <a:spLocks/>
              </p:cNvSpPr>
              <p:nvPr/>
            </p:nvSpPr>
            <p:spPr bwMode="auto">
              <a:xfrm>
                <a:off x="14163675" y="1641475"/>
                <a:ext cx="611188" cy="201613"/>
              </a:xfrm>
              <a:custGeom>
                <a:avLst/>
                <a:gdLst>
                  <a:gd name="T0" fmla="*/ 93 w 185"/>
                  <a:gd name="T1" fmla="*/ 61 h 61"/>
                  <a:gd name="T2" fmla="*/ 0 w 185"/>
                  <a:gd name="T3" fmla="*/ 34 h 61"/>
                  <a:gd name="T4" fmla="*/ 0 w 185"/>
                  <a:gd name="T5" fmla="*/ 1 h 61"/>
                  <a:gd name="T6" fmla="*/ 2 w 185"/>
                  <a:gd name="T7" fmla="*/ 0 h 61"/>
                  <a:gd name="T8" fmla="*/ 4 w 185"/>
                  <a:gd name="T9" fmla="*/ 1 h 61"/>
                  <a:gd name="T10" fmla="*/ 4 w 185"/>
                  <a:gd name="T11" fmla="*/ 34 h 61"/>
                  <a:gd name="T12" fmla="*/ 93 w 185"/>
                  <a:gd name="T13" fmla="*/ 58 h 61"/>
                  <a:gd name="T14" fmla="*/ 182 w 185"/>
                  <a:gd name="T15" fmla="*/ 34 h 61"/>
                  <a:gd name="T16" fmla="*/ 182 w 185"/>
                  <a:gd name="T17" fmla="*/ 1 h 61"/>
                  <a:gd name="T18" fmla="*/ 183 w 185"/>
                  <a:gd name="T19" fmla="*/ 0 h 61"/>
                  <a:gd name="T20" fmla="*/ 185 w 185"/>
                  <a:gd name="T21" fmla="*/ 1 h 61"/>
                  <a:gd name="T22" fmla="*/ 185 w 185"/>
                  <a:gd name="T23" fmla="*/ 34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4"/>
                    </a:cubicBezTo>
                    <a:cubicBezTo>
                      <a:pt x="0" y="1"/>
                      <a:pt x="0" y="1"/>
                      <a:pt x="0" y="1"/>
                    </a:cubicBezTo>
                    <a:cubicBezTo>
                      <a:pt x="0" y="0"/>
                      <a:pt x="1" y="0"/>
                      <a:pt x="2" y="0"/>
                    </a:cubicBezTo>
                    <a:cubicBezTo>
                      <a:pt x="3" y="0"/>
                      <a:pt x="4" y="0"/>
                      <a:pt x="4" y="1"/>
                    </a:cubicBezTo>
                    <a:cubicBezTo>
                      <a:pt x="4" y="34"/>
                      <a:pt x="4" y="34"/>
                      <a:pt x="4" y="34"/>
                    </a:cubicBezTo>
                    <a:cubicBezTo>
                      <a:pt x="4" y="45"/>
                      <a:pt x="46" y="58"/>
                      <a:pt x="93" y="58"/>
                    </a:cubicBezTo>
                    <a:cubicBezTo>
                      <a:pt x="140" y="58"/>
                      <a:pt x="182" y="45"/>
                      <a:pt x="182" y="34"/>
                    </a:cubicBezTo>
                    <a:cubicBezTo>
                      <a:pt x="182" y="1"/>
                      <a:pt x="182" y="1"/>
                      <a:pt x="182" y="1"/>
                    </a:cubicBezTo>
                    <a:cubicBezTo>
                      <a:pt x="182" y="0"/>
                      <a:pt x="183" y="0"/>
                      <a:pt x="183" y="0"/>
                    </a:cubicBezTo>
                    <a:cubicBezTo>
                      <a:pt x="184" y="0"/>
                      <a:pt x="185" y="0"/>
                      <a:pt x="185" y="1"/>
                    </a:cubicBezTo>
                    <a:cubicBezTo>
                      <a:pt x="185" y="34"/>
                      <a:pt x="185" y="34"/>
                      <a:pt x="185" y="34"/>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902" name="Freeform 11">
                <a:extLst>
                  <a:ext uri="{FF2B5EF4-FFF2-40B4-BE49-F238E27FC236}">
                    <a16:creationId xmlns:a16="http://schemas.microsoft.com/office/drawing/2014/main" id="{C4DE5915-94F2-454C-8C22-3ABE5FC7235C}"/>
                  </a:ext>
                </a:extLst>
              </p:cNvPr>
              <p:cNvSpPr>
                <a:spLocks noEditPoints="1"/>
              </p:cNvSpPr>
              <p:nvPr/>
            </p:nvSpPr>
            <p:spPr bwMode="auto">
              <a:xfrm>
                <a:off x="14163675" y="1209675"/>
                <a:ext cx="611188" cy="174625"/>
              </a:xfrm>
              <a:custGeom>
                <a:avLst/>
                <a:gdLst>
                  <a:gd name="T0" fmla="*/ 93 w 185"/>
                  <a:gd name="T1" fmla="*/ 53 h 53"/>
                  <a:gd name="T2" fmla="*/ 0 w 185"/>
                  <a:gd name="T3" fmla="*/ 27 h 53"/>
                  <a:gd name="T4" fmla="*/ 93 w 185"/>
                  <a:gd name="T5" fmla="*/ 0 h 53"/>
                  <a:gd name="T6" fmla="*/ 185 w 185"/>
                  <a:gd name="T7" fmla="*/ 27 h 53"/>
                  <a:gd name="T8" fmla="*/ 93 w 185"/>
                  <a:gd name="T9" fmla="*/ 53 h 53"/>
                  <a:gd name="T10" fmla="*/ 93 w 185"/>
                  <a:gd name="T11" fmla="*/ 4 h 53"/>
                  <a:gd name="T12" fmla="*/ 4 w 185"/>
                  <a:gd name="T13" fmla="*/ 27 h 53"/>
                  <a:gd name="T14" fmla="*/ 93 w 185"/>
                  <a:gd name="T15" fmla="*/ 50 h 53"/>
                  <a:gd name="T16" fmla="*/ 182 w 185"/>
                  <a:gd name="T17" fmla="*/ 27 h 53"/>
                  <a:gd name="T18" fmla="*/ 93 w 185"/>
                  <a:gd name="T1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53">
                    <a:moveTo>
                      <a:pt x="93" y="53"/>
                    </a:moveTo>
                    <a:cubicBezTo>
                      <a:pt x="49" y="53"/>
                      <a:pt x="0" y="42"/>
                      <a:pt x="0" y="27"/>
                    </a:cubicBezTo>
                    <a:cubicBezTo>
                      <a:pt x="0" y="12"/>
                      <a:pt x="49" y="0"/>
                      <a:pt x="93" y="0"/>
                    </a:cubicBezTo>
                    <a:cubicBezTo>
                      <a:pt x="136" y="0"/>
                      <a:pt x="185" y="12"/>
                      <a:pt x="185" y="27"/>
                    </a:cubicBezTo>
                    <a:cubicBezTo>
                      <a:pt x="185" y="42"/>
                      <a:pt x="136" y="53"/>
                      <a:pt x="93" y="53"/>
                    </a:cubicBezTo>
                    <a:close/>
                    <a:moveTo>
                      <a:pt x="93" y="4"/>
                    </a:moveTo>
                    <a:cubicBezTo>
                      <a:pt x="46" y="4"/>
                      <a:pt x="4" y="17"/>
                      <a:pt x="4" y="27"/>
                    </a:cubicBezTo>
                    <a:cubicBezTo>
                      <a:pt x="4" y="37"/>
                      <a:pt x="46" y="50"/>
                      <a:pt x="93" y="50"/>
                    </a:cubicBezTo>
                    <a:cubicBezTo>
                      <a:pt x="140" y="50"/>
                      <a:pt x="182" y="37"/>
                      <a:pt x="182" y="27"/>
                    </a:cubicBezTo>
                    <a:cubicBezTo>
                      <a:pt x="182" y="17"/>
                      <a:pt x="140" y="4"/>
                      <a:pt x="93" y="4"/>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903" name="Freeform 12">
                <a:extLst>
                  <a:ext uri="{FF2B5EF4-FFF2-40B4-BE49-F238E27FC236}">
                    <a16:creationId xmlns:a16="http://schemas.microsoft.com/office/drawing/2014/main" id="{83C46EF4-30F3-4676-A4AD-DC48D6D1879C}"/>
                  </a:ext>
                </a:extLst>
              </p:cNvPr>
              <p:cNvSpPr>
                <a:spLocks/>
              </p:cNvSpPr>
              <p:nvPr/>
            </p:nvSpPr>
            <p:spPr bwMode="auto">
              <a:xfrm>
                <a:off x="14163675" y="1292225"/>
                <a:ext cx="611188" cy="204788"/>
              </a:xfrm>
              <a:custGeom>
                <a:avLst/>
                <a:gdLst>
                  <a:gd name="T0" fmla="*/ 93 w 185"/>
                  <a:gd name="T1" fmla="*/ 62 h 62"/>
                  <a:gd name="T2" fmla="*/ 0 w 185"/>
                  <a:gd name="T3" fmla="*/ 35 h 62"/>
                  <a:gd name="T4" fmla="*/ 0 w 185"/>
                  <a:gd name="T5" fmla="*/ 2 h 62"/>
                  <a:gd name="T6" fmla="*/ 2 w 185"/>
                  <a:gd name="T7" fmla="*/ 0 h 62"/>
                  <a:gd name="T8" fmla="*/ 4 w 185"/>
                  <a:gd name="T9" fmla="*/ 2 h 62"/>
                  <a:gd name="T10" fmla="*/ 4 w 185"/>
                  <a:gd name="T11" fmla="*/ 35 h 62"/>
                  <a:gd name="T12" fmla="*/ 93 w 185"/>
                  <a:gd name="T13" fmla="*/ 58 h 62"/>
                  <a:gd name="T14" fmla="*/ 182 w 185"/>
                  <a:gd name="T15" fmla="*/ 35 h 62"/>
                  <a:gd name="T16" fmla="*/ 182 w 185"/>
                  <a:gd name="T17" fmla="*/ 2 h 62"/>
                  <a:gd name="T18" fmla="*/ 183 w 185"/>
                  <a:gd name="T19" fmla="*/ 0 h 62"/>
                  <a:gd name="T20" fmla="*/ 185 w 185"/>
                  <a:gd name="T21" fmla="*/ 2 h 62"/>
                  <a:gd name="T22" fmla="*/ 185 w 185"/>
                  <a:gd name="T23" fmla="*/ 35 h 62"/>
                  <a:gd name="T24" fmla="*/ 93 w 185"/>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2">
                    <a:moveTo>
                      <a:pt x="93" y="62"/>
                    </a:moveTo>
                    <a:cubicBezTo>
                      <a:pt x="49" y="62"/>
                      <a:pt x="0" y="50"/>
                      <a:pt x="0" y="35"/>
                    </a:cubicBezTo>
                    <a:cubicBezTo>
                      <a:pt x="0" y="2"/>
                      <a:pt x="0" y="2"/>
                      <a:pt x="0" y="2"/>
                    </a:cubicBezTo>
                    <a:cubicBezTo>
                      <a:pt x="0" y="1"/>
                      <a:pt x="1" y="0"/>
                      <a:pt x="2" y="0"/>
                    </a:cubicBezTo>
                    <a:cubicBezTo>
                      <a:pt x="3" y="0"/>
                      <a:pt x="4" y="1"/>
                      <a:pt x="4" y="2"/>
                    </a:cubicBezTo>
                    <a:cubicBezTo>
                      <a:pt x="4" y="35"/>
                      <a:pt x="4" y="35"/>
                      <a:pt x="4" y="35"/>
                    </a:cubicBezTo>
                    <a:cubicBezTo>
                      <a:pt x="4" y="45"/>
                      <a:pt x="46" y="58"/>
                      <a:pt x="93" y="58"/>
                    </a:cubicBezTo>
                    <a:cubicBezTo>
                      <a:pt x="140" y="58"/>
                      <a:pt x="182" y="45"/>
                      <a:pt x="182" y="35"/>
                    </a:cubicBezTo>
                    <a:cubicBezTo>
                      <a:pt x="182" y="2"/>
                      <a:pt x="182" y="2"/>
                      <a:pt x="182" y="2"/>
                    </a:cubicBezTo>
                    <a:cubicBezTo>
                      <a:pt x="182" y="1"/>
                      <a:pt x="183" y="0"/>
                      <a:pt x="183" y="0"/>
                    </a:cubicBezTo>
                    <a:cubicBezTo>
                      <a:pt x="184" y="0"/>
                      <a:pt x="185" y="1"/>
                      <a:pt x="185" y="2"/>
                    </a:cubicBezTo>
                    <a:cubicBezTo>
                      <a:pt x="185" y="35"/>
                      <a:pt x="185" y="35"/>
                      <a:pt x="185" y="35"/>
                    </a:cubicBezTo>
                    <a:cubicBezTo>
                      <a:pt x="185" y="50"/>
                      <a:pt x="136" y="62"/>
                      <a:pt x="93" y="62"/>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904" name="Freeform 13">
                <a:extLst>
                  <a:ext uri="{FF2B5EF4-FFF2-40B4-BE49-F238E27FC236}">
                    <a16:creationId xmlns:a16="http://schemas.microsoft.com/office/drawing/2014/main" id="{E9BEDD5A-BD54-44AE-9D1A-02F4D2931CB4}"/>
                  </a:ext>
                </a:extLst>
              </p:cNvPr>
              <p:cNvSpPr>
                <a:spLocks/>
              </p:cNvSpPr>
              <p:nvPr/>
            </p:nvSpPr>
            <p:spPr bwMode="auto">
              <a:xfrm>
                <a:off x="14163675" y="1433513"/>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5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7"/>
                      <a:pt x="0" y="11"/>
                    </a:cubicBezTo>
                    <a:cubicBezTo>
                      <a:pt x="0" y="8"/>
                      <a:pt x="4" y="4"/>
                      <a:pt x="10" y="0"/>
                    </a:cubicBezTo>
                    <a:cubicBezTo>
                      <a:pt x="11" y="0"/>
                      <a:pt x="12" y="0"/>
                      <a:pt x="12" y="1"/>
                    </a:cubicBezTo>
                    <a:cubicBezTo>
                      <a:pt x="13" y="2"/>
                      <a:pt x="13" y="3"/>
                      <a:pt x="12" y="3"/>
                    </a:cubicBezTo>
                    <a:cubicBezTo>
                      <a:pt x="7" y="6"/>
                      <a:pt x="4" y="9"/>
                      <a:pt x="4" y="11"/>
                    </a:cubicBezTo>
                    <a:cubicBezTo>
                      <a:pt x="4" y="22"/>
                      <a:pt x="46" y="35"/>
                      <a:pt x="93" y="35"/>
                    </a:cubicBezTo>
                    <a:cubicBezTo>
                      <a:pt x="140" y="35"/>
                      <a:pt x="182" y="22"/>
                      <a:pt x="182" y="11"/>
                    </a:cubicBezTo>
                    <a:cubicBezTo>
                      <a:pt x="182" y="9"/>
                      <a:pt x="179" y="6"/>
                      <a:pt x="174" y="3"/>
                    </a:cubicBezTo>
                    <a:cubicBezTo>
                      <a:pt x="173" y="3"/>
                      <a:pt x="173" y="2"/>
                      <a:pt x="173" y="1"/>
                    </a:cubicBezTo>
                    <a:cubicBezTo>
                      <a:pt x="174" y="0"/>
                      <a:pt x="175" y="0"/>
                      <a:pt x="175" y="0"/>
                    </a:cubicBezTo>
                    <a:cubicBezTo>
                      <a:pt x="182" y="4"/>
                      <a:pt x="185" y="8"/>
                      <a:pt x="185" y="11"/>
                    </a:cubicBezTo>
                    <a:cubicBezTo>
                      <a:pt x="185" y="27"/>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905" name="Freeform 14">
                <a:extLst>
                  <a:ext uri="{FF2B5EF4-FFF2-40B4-BE49-F238E27FC236}">
                    <a16:creationId xmlns:a16="http://schemas.microsoft.com/office/drawing/2014/main" id="{2B1C6C61-7D7B-43F5-ACC9-795363A2B459}"/>
                  </a:ext>
                </a:extLst>
              </p:cNvPr>
              <p:cNvSpPr>
                <a:spLocks/>
              </p:cNvSpPr>
              <p:nvPr/>
            </p:nvSpPr>
            <p:spPr bwMode="auto">
              <a:xfrm>
                <a:off x="14163675" y="1466850"/>
                <a:ext cx="611188" cy="201613"/>
              </a:xfrm>
              <a:custGeom>
                <a:avLst/>
                <a:gdLst>
                  <a:gd name="T0" fmla="*/ 93 w 185"/>
                  <a:gd name="T1" fmla="*/ 61 h 61"/>
                  <a:gd name="T2" fmla="*/ 0 w 185"/>
                  <a:gd name="T3" fmla="*/ 35 h 61"/>
                  <a:gd name="T4" fmla="*/ 0 w 185"/>
                  <a:gd name="T5" fmla="*/ 1 h 61"/>
                  <a:gd name="T6" fmla="*/ 2 w 185"/>
                  <a:gd name="T7" fmla="*/ 0 h 61"/>
                  <a:gd name="T8" fmla="*/ 4 w 185"/>
                  <a:gd name="T9" fmla="*/ 1 h 61"/>
                  <a:gd name="T10" fmla="*/ 4 w 185"/>
                  <a:gd name="T11" fmla="*/ 35 h 61"/>
                  <a:gd name="T12" fmla="*/ 93 w 185"/>
                  <a:gd name="T13" fmla="*/ 58 h 61"/>
                  <a:gd name="T14" fmla="*/ 182 w 185"/>
                  <a:gd name="T15" fmla="*/ 35 h 61"/>
                  <a:gd name="T16" fmla="*/ 182 w 185"/>
                  <a:gd name="T17" fmla="*/ 1 h 61"/>
                  <a:gd name="T18" fmla="*/ 183 w 185"/>
                  <a:gd name="T19" fmla="*/ 0 h 61"/>
                  <a:gd name="T20" fmla="*/ 185 w 185"/>
                  <a:gd name="T21" fmla="*/ 1 h 61"/>
                  <a:gd name="T22" fmla="*/ 185 w 185"/>
                  <a:gd name="T23" fmla="*/ 35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5"/>
                    </a:cubicBezTo>
                    <a:cubicBezTo>
                      <a:pt x="0" y="1"/>
                      <a:pt x="0" y="1"/>
                      <a:pt x="0" y="1"/>
                    </a:cubicBezTo>
                    <a:cubicBezTo>
                      <a:pt x="0" y="1"/>
                      <a:pt x="1" y="0"/>
                      <a:pt x="2" y="0"/>
                    </a:cubicBezTo>
                    <a:cubicBezTo>
                      <a:pt x="3" y="0"/>
                      <a:pt x="4" y="1"/>
                      <a:pt x="4" y="1"/>
                    </a:cubicBezTo>
                    <a:cubicBezTo>
                      <a:pt x="4" y="35"/>
                      <a:pt x="4" y="35"/>
                      <a:pt x="4" y="35"/>
                    </a:cubicBezTo>
                    <a:cubicBezTo>
                      <a:pt x="4" y="45"/>
                      <a:pt x="46" y="58"/>
                      <a:pt x="93" y="58"/>
                    </a:cubicBezTo>
                    <a:cubicBezTo>
                      <a:pt x="140" y="58"/>
                      <a:pt x="182" y="45"/>
                      <a:pt x="182" y="35"/>
                    </a:cubicBezTo>
                    <a:cubicBezTo>
                      <a:pt x="182" y="1"/>
                      <a:pt x="182" y="1"/>
                      <a:pt x="182" y="1"/>
                    </a:cubicBezTo>
                    <a:cubicBezTo>
                      <a:pt x="182" y="1"/>
                      <a:pt x="183" y="0"/>
                      <a:pt x="183" y="0"/>
                    </a:cubicBezTo>
                    <a:cubicBezTo>
                      <a:pt x="184" y="0"/>
                      <a:pt x="185" y="1"/>
                      <a:pt x="185" y="1"/>
                    </a:cubicBezTo>
                    <a:cubicBezTo>
                      <a:pt x="185" y="35"/>
                      <a:pt x="185" y="35"/>
                      <a:pt x="185" y="35"/>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906" name="Freeform 15">
                <a:extLst>
                  <a:ext uri="{FF2B5EF4-FFF2-40B4-BE49-F238E27FC236}">
                    <a16:creationId xmlns:a16="http://schemas.microsoft.com/office/drawing/2014/main" id="{06DCA5C4-F482-4CB6-B8AF-62B585BB77C8}"/>
                  </a:ext>
                </a:extLst>
              </p:cNvPr>
              <p:cNvSpPr>
                <a:spLocks/>
              </p:cNvSpPr>
              <p:nvPr/>
            </p:nvSpPr>
            <p:spPr bwMode="auto">
              <a:xfrm>
                <a:off x="14163675" y="1609725"/>
                <a:ext cx="611188" cy="125413"/>
              </a:xfrm>
              <a:custGeom>
                <a:avLst/>
                <a:gdLst>
                  <a:gd name="T0" fmla="*/ 93 w 185"/>
                  <a:gd name="T1" fmla="*/ 38 h 38"/>
                  <a:gd name="T2" fmla="*/ 0 w 185"/>
                  <a:gd name="T3" fmla="*/ 11 h 38"/>
                  <a:gd name="T4" fmla="*/ 10 w 185"/>
                  <a:gd name="T5" fmla="*/ 0 h 38"/>
                  <a:gd name="T6" fmla="*/ 12 w 185"/>
                  <a:gd name="T7" fmla="*/ 1 h 38"/>
                  <a:gd name="T8" fmla="*/ 12 w 185"/>
                  <a:gd name="T9" fmla="*/ 3 h 38"/>
                  <a:gd name="T10" fmla="*/ 4 w 185"/>
                  <a:gd name="T11" fmla="*/ 11 h 38"/>
                  <a:gd name="T12" fmla="*/ 93 w 185"/>
                  <a:gd name="T13" fmla="*/ 34 h 38"/>
                  <a:gd name="T14" fmla="*/ 182 w 185"/>
                  <a:gd name="T15" fmla="*/ 11 h 38"/>
                  <a:gd name="T16" fmla="*/ 174 w 185"/>
                  <a:gd name="T17" fmla="*/ 3 h 38"/>
                  <a:gd name="T18" fmla="*/ 173 w 185"/>
                  <a:gd name="T19" fmla="*/ 1 h 38"/>
                  <a:gd name="T20" fmla="*/ 175 w 185"/>
                  <a:gd name="T21" fmla="*/ 0 h 38"/>
                  <a:gd name="T22" fmla="*/ 185 w 185"/>
                  <a:gd name="T23" fmla="*/ 11 h 38"/>
                  <a:gd name="T24" fmla="*/ 93 w 185"/>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38">
                    <a:moveTo>
                      <a:pt x="93" y="38"/>
                    </a:moveTo>
                    <a:cubicBezTo>
                      <a:pt x="49" y="38"/>
                      <a:pt x="0" y="26"/>
                      <a:pt x="0" y="11"/>
                    </a:cubicBezTo>
                    <a:cubicBezTo>
                      <a:pt x="0" y="7"/>
                      <a:pt x="4" y="4"/>
                      <a:pt x="10" y="0"/>
                    </a:cubicBezTo>
                    <a:cubicBezTo>
                      <a:pt x="11" y="0"/>
                      <a:pt x="12" y="0"/>
                      <a:pt x="12" y="1"/>
                    </a:cubicBezTo>
                    <a:cubicBezTo>
                      <a:pt x="13" y="1"/>
                      <a:pt x="13" y="2"/>
                      <a:pt x="12" y="3"/>
                    </a:cubicBezTo>
                    <a:cubicBezTo>
                      <a:pt x="7" y="6"/>
                      <a:pt x="4" y="9"/>
                      <a:pt x="4" y="11"/>
                    </a:cubicBezTo>
                    <a:cubicBezTo>
                      <a:pt x="4" y="21"/>
                      <a:pt x="46" y="34"/>
                      <a:pt x="93" y="34"/>
                    </a:cubicBezTo>
                    <a:cubicBezTo>
                      <a:pt x="140" y="34"/>
                      <a:pt x="182" y="21"/>
                      <a:pt x="182" y="11"/>
                    </a:cubicBezTo>
                    <a:cubicBezTo>
                      <a:pt x="182" y="9"/>
                      <a:pt x="179" y="6"/>
                      <a:pt x="174" y="3"/>
                    </a:cubicBezTo>
                    <a:cubicBezTo>
                      <a:pt x="173" y="2"/>
                      <a:pt x="173" y="1"/>
                      <a:pt x="173" y="1"/>
                    </a:cubicBezTo>
                    <a:cubicBezTo>
                      <a:pt x="174" y="0"/>
                      <a:pt x="175" y="0"/>
                      <a:pt x="175" y="0"/>
                    </a:cubicBezTo>
                    <a:cubicBezTo>
                      <a:pt x="182" y="4"/>
                      <a:pt x="185" y="7"/>
                      <a:pt x="185" y="11"/>
                    </a:cubicBezTo>
                    <a:cubicBezTo>
                      <a:pt x="185" y="26"/>
                      <a:pt x="136" y="38"/>
                      <a:pt x="93" y="3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907" name="Freeform 16">
                <a:extLst>
                  <a:ext uri="{FF2B5EF4-FFF2-40B4-BE49-F238E27FC236}">
                    <a16:creationId xmlns:a16="http://schemas.microsoft.com/office/drawing/2014/main" id="{A072D0AF-8032-4165-9D39-CCA7DAFAE34E}"/>
                  </a:ext>
                </a:extLst>
              </p:cNvPr>
              <p:cNvSpPr>
                <a:spLocks/>
              </p:cNvSpPr>
              <p:nvPr/>
            </p:nvSpPr>
            <p:spPr bwMode="auto">
              <a:xfrm>
                <a:off x="14163675" y="1641475"/>
                <a:ext cx="611188" cy="201613"/>
              </a:xfrm>
              <a:custGeom>
                <a:avLst/>
                <a:gdLst>
                  <a:gd name="T0" fmla="*/ 93 w 185"/>
                  <a:gd name="T1" fmla="*/ 61 h 61"/>
                  <a:gd name="T2" fmla="*/ 0 w 185"/>
                  <a:gd name="T3" fmla="*/ 34 h 61"/>
                  <a:gd name="T4" fmla="*/ 0 w 185"/>
                  <a:gd name="T5" fmla="*/ 1 h 61"/>
                  <a:gd name="T6" fmla="*/ 2 w 185"/>
                  <a:gd name="T7" fmla="*/ 0 h 61"/>
                  <a:gd name="T8" fmla="*/ 4 w 185"/>
                  <a:gd name="T9" fmla="*/ 1 h 61"/>
                  <a:gd name="T10" fmla="*/ 4 w 185"/>
                  <a:gd name="T11" fmla="*/ 34 h 61"/>
                  <a:gd name="T12" fmla="*/ 93 w 185"/>
                  <a:gd name="T13" fmla="*/ 58 h 61"/>
                  <a:gd name="T14" fmla="*/ 182 w 185"/>
                  <a:gd name="T15" fmla="*/ 34 h 61"/>
                  <a:gd name="T16" fmla="*/ 182 w 185"/>
                  <a:gd name="T17" fmla="*/ 1 h 61"/>
                  <a:gd name="T18" fmla="*/ 183 w 185"/>
                  <a:gd name="T19" fmla="*/ 0 h 61"/>
                  <a:gd name="T20" fmla="*/ 185 w 185"/>
                  <a:gd name="T21" fmla="*/ 1 h 61"/>
                  <a:gd name="T22" fmla="*/ 185 w 185"/>
                  <a:gd name="T23" fmla="*/ 34 h 61"/>
                  <a:gd name="T24" fmla="*/ 93 w 18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61">
                    <a:moveTo>
                      <a:pt x="93" y="61"/>
                    </a:moveTo>
                    <a:cubicBezTo>
                      <a:pt x="49" y="61"/>
                      <a:pt x="0" y="50"/>
                      <a:pt x="0" y="34"/>
                    </a:cubicBezTo>
                    <a:cubicBezTo>
                      <a:pt x="0" y="1"/>
                      <a:pt x="0" y="1"/>
                      <a:pt x="0" y="1"/>
                    </a:cubicBezTo>
                    <a:cubicBezTo>
                      <a:pt x="0" y="0"/>
                      <a:pt x="1" y="0"/>
                      <a:pt x="2" y="0"/>
                    </a:cubicBezTo>
                    <a:cubicBezTo>
                      <a:pt x="3" y="0"/>
                      <a:pt x="4" y="0"/>
                      <a:pt x="4" y="1"/>
                    </a:cubicBezTo>
                    <a:cubicBezTo>
                      <a:pt x="4" y="34"/>
                      <a:pt x="4" y="34"/>
                      <a:pt x="4" y="34"/>
                    </a:cubicBezTo>
                    <a:cubicBezTo>
                      <a:pt x="4" y="45"/>
                      <a:pt x="46" y="58"/>
                      <a:pt x="93" y="58"/>
                    </a:cubicBezTo>
                    <a:cubicBezTo>
                      <a:pt x="140" y="58"/>
                      <a:pt x="182" y="45"/>
                      <a:pt x="182" y="34"/>
                    </a:cubicBezTo>
                    <a:cubicBezTo>
                      <a:pt x="182" y="1"/>
                      <a:pt x="182" y="1"/>
                      <a:pt x="182" y="1"/>
                    </a:cubicBezTo>
                    <a:cubicBezTo>
                      <a:pt x="182" y="0"/>
                      <a:pt x="183" y="0"/>
                      <a:pt x="183" y="0"/>
                    </a:cubicBezTo>
                    <a:cubicBezTo>
                      <a:pt x="184" y="0"/>
                      <a:pt x="185" y="0"/>
                      <a:pt x="185" y="1"/>
                    </a:cubicBezTo>
                    <a:cubicBezTo>
                      <a:pt x="185" y="34"/>
                      <a:pt x="185" y="34"/>
                      <a:pt x="185" y="34"/>
                    </a:cubicBezTo>
                    <a:cubicBezTo>
                      <a:pt x="185" y="50"/>
                      <a:pt x="136" y="61"/>
                      <a:pt x="93" y="61"/>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grpSp>
        <p:grpSp>
          <p:nvGrpSpPr>
            <p:cNvPr id="721" name="Group 720">
              <a:extLst>
                <a:ext uri="{FF2B5EF4-FFF2-40B4-BE49-F238E27FC236}">
                  <a16:creationId xmlns:a16="http://schemas.microsoft.com/office/drawing/2014/main" id="{058ACFAB-01AA-4BE2-A429-B4B0D21C4B43}"/>
                </a:ext>
              </a:extLst>
            </p:cNvPr>
            <p:cNvGrpSpPr/>
            <p:nvPr/>
          </p:nvGrpSpPr>
          <p:grpSpPr>
            <a:xfrm>
              <a:off x="3084387" y="1193801"/>
              <a:ext cx="577500" cy="439738"/>
              <a:chOff x="21602700" y="3284538"/>
              <a:chExt cx="831850" cy="633413"/>
            </a:xfrm>
            <a:solidFill>
              <a:srgbClr val="202234"/>
            </a:solidFill>
          </p:grpSpPr>
          <p:sp>
            <p:nvSpPr>
              <p:cNvPr id="889" name="Freeform 27">
                <a:extLst>
                  <a:ext uri="{FF2B5EF4-FFF2-40B4-BE49-F238E27FC236}">
                    <a16:creationId xmlns:a16="http://schemas.microsoft.com/office/drawing/2014/main" id="{37CC20EE-2DA6-4048-9C0F-CF6B2E64A87E}"/>
                  </a:ext>
                </a:extLst>
              </p:cNvPr>
              <p:cNvSpPr>
                <a:spLocks noEditPoints="1"/>
              </p:cNvSpPr>
              <p:nvPr/>
            </p:nvSpPr>
            <p:spPr bwMode="auto">
              <a:xfrm>
                <a:off x="22315488" y="3795713"/>
                <a:ext cx="61913" cy="63500"/>
              </a:xfrm>
              <a:custGeom>
                <a:avLst/>
                <a:gdLst>
                  <a:gd name="T0" fmla="*/ 10 w 19"/>
                  <a:gd name="T1" fmla="*/ 19 h 19"/>
                  <a:gd name="T2" fmla="*/ 0 w 19"/>
                  <a:gd name="T3" fmla="*/ 9 h 19"/>
                  <a:gd name="T4" fmla="*/ 10 w 19"/>
                  <a:gd name="T5" fmla="*/ 0 h 19"/>
                  <a:gd name="T6" fmla="*/ 19 w 19"/>
                  <a:gd name="T7" fmla="*/ 9 h 19"/>
                  <a:gd name="T8" fmla="*/ 10 w 19"/>
                  <a:gd name="T9" fmla="*/ 19 h 19"/>
                  <a:gd name="T10" fmla="*/ 10 w 19"/>
                  <a:gd name="T11" fmla="*/ 3 h 19"/>
                  <a:gd name="T12" fmla="*/ 4 w 19"/>
                  <a:gd name="T13" fmla="*/ 9 h 19"/>
                  <a:gd name="T14" fmla="*/ 10 w 19"/>
                  <a:gd name="T15" fmla="*/ 15 h 19"/>
                  <a:gd name="T16" fmla="*/ 16 w 19"/>
                  <a:gd name="T17" fmla="*/ 9 h 19"/>
                  <a:gd name="T18" fmla="*/ 10 w 19"/>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4"/>
                      <a:pt x="0" y="9"/>
                    </a:cubicBezTo>
                    <a:cubicBezTo>
                      <a:pt x="0" y="4"/>
                      <a:pt x="4" y="0"/>
                      <a:pt x="10" y="0"/>
                    </a:cubicBezTo>
                    <a:cubicBezTo>
                      <a:pt x="15" y="0"/>
                      <a:pt x="19" y="4"/>
                      <a:pt x="19" y="9"/>
                    </a:cubicBezTo>
                    <a:cubicBezTo>
                      <a:pt x="19" y="14"/>
                      <a:pt x="15" y="19"/>
                      <a:pt x="10" y="19"/>
                    </a:cubicBezTo>
                    <a:close/>
                    <a:moveTo>
                      <a:pt x="10" y="3"/>
                    </a:moveTo>
                    <a:cubicBezTo>
                      <a:pt x="6" y="3"/>
                      <a:pt x="4" y="6"/>
                      <a:pt x="4" y="9"/>
                    </a:cubicBezTo>
                    <a:cubicBezTo>
                      <a:pt x="4" y="12"/>
                      <a:pt x="6" y="15"/>
                      <a:pt x="10" y="15"/>
                    </a:cubicBezTo>
                    <a:cubicBezTo>
                      <a:pt x="13" y="15"/>
                      <a:pt x="16" y="12"/>
                      <a:pt x="16" y="9"/>
                    </a:cubicBezTo>
                    <a:cubicBezTo>
                      <a:pt x="16" y="6"/>
                      <a:pt x="13" y="3"/>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90" name="Freeform 28">
                <a:extLst>
                  <a:ext uri="{FF2B5EF4-FFF2-40B4-BE49-F238E27FC236}">
                    <a16:creationId xmlns:a16="http://schemas.microsoft.com/office/drawing/2014/main" id="{F4CE0428-444B-46C5-8F6E-F7972AB46360}"/>
                  </a:ext>
                </a:extLst>
              </p:cNvPr>
              <p:cNvSpPr>
                <a:spLocks noEditPoints="1"/>
              </p:cNvSpPr>
              <p:nvPr/>
            </p:nvSpPr>
            <p:spPr bwMode="auto">
              <a:xfrm>
                <a:off x="22263100" y="3402013"/>
                <a:ext cx="171450" cy="515938"/>
              </a:xfrm>
              <a:custGeom>
                <a:avLst/>
                <a:gdLst>
                  <a:gd name="T0" fmla="*/ 52 w 52"/>
                  <a:gd name="T1" fmla="*/ 156 h 156"/>
                  <a:gd name="T2" fmla="*/ 0 w 52"/>
                  <a:gd name="T3" fmla="*/ 156 h 156"/>
                  <a:gd name="T4" fmla="*/ 0 w 52"/>
                  <a:gd name="T5" fmla="*/ 12 h 156"/>
                  <a:gd name="T6" fmla="*/ 11 w 52"/>
                  <a:gd name="T7" fmla="*/ 0 h 156"/>
                  <a:gd name="T8" fmla="*/ 40 w 52"/>
                  <a:gd name="T9" fmla="*/ 0 h 156"/>
                  <a:gd name="T10" fmla="*/ 52 w 52"/>
                  <a:gd name="T11" fmla="*/ 12 h 156"/>
                  <a:gd name="T12" fmla="*/ 52 w 52"/>
                  <a:gd name="T13" fmla="*/ 156 h 156"/>
                  <a:gd name="T14" fmla="*/ 3 w 52"/>
                  <a:gd name="T15" fmla="*/ 152 h 156"/>
                  <a:gd name="T16" fmla="*/ 48 w 52"/>
                  <a:gd name="T17" fmla="*/ 152 h 156"/>
                  <a:gd name="T18" fmla="*/ 48 w 52"/>
                  <a:gd name="T19" fmla="*/ 12 h 156"/>
                  <a:gd name="T20" fmla="*/ 40 w 52"/>
                  <a:gd name="T21" fmla="*/ 4 h 156"/>
                  <a:gd name="T22" fmla="*/ 11 w 52"/>
                  <a:gd name="T23" fmla="*/ 4 h 156"/>
                  <a:gd name="T24" fmla="*/ 3 w 52"/>
                  <a:gd name="T25" fmla="*/ 12 h 156"/>
                  <a:gd name="T26" fmla="*/ 3 w 52"/>
                  <a:gd name="T27" fmla="*/ 152 h 156"/>
                  <a:gd name="T28" fmla="*/ 26 w 52"/>
                  <a:gd name="T29" fmla="*/ 144 h 156"/>
                  <a:gd name="T30" fmla="*/ 9 w 52"/>
                  <a:gd name="T31" fmla="*/ 128 h 156"/>
                  <a:gd name="T32" fmla="*/ 26 w 52"/>
                  <a:gd name="T33" fmla="*/ 112 h 156"/>
                  <a:gd name="T34" fmla="*/ 42 w 52"/>
                  <a:gd name="T35" fmla="*/ 128 h 156"/>
                  <a:gd name="T36" fmla="*/ 26 w 52"/>
                  <a:gd name="T37" fmla="*/ 144 h 156"/>
                  <a:gd name="T38" fmla="*/ 26 w 52"/>
                  <a:gd name="T39" fmla="*/ 115 h 156"/>
                  <a:gd name="T40" fmla="*/ 13 w 52"/>
                  <a:gd name="T41" fmla="*/ 128 h 156"/>
                  <a:gd name="T42" fmla="*/ 26 w 52"/>
                  <a:gd name="T43" fmla="*/ 141 h 156"/>
                  <a:gd name="T44" fmla="*/ 38 w 52"/>
                  <a:gd name="T45" fmla="*/ 128 h 156"/>
                  <a:gd name="T46" fmla="*/ 26 w 52"/>
                  <a:gd name="T47" fmla="*/ 115 h 156"/>
                  <a:gd name="T48" fmla="*/ 44 w 52"/>
                  <a:gd name="T49" fmla="*/ 75 h 156"/>
                  <a:gd name="T50" fmla="*/ 7 w 52"/>
                  <a:gd name="T51" fmla="*/ 75 h 156"/>
                  <a:gd name="T52" fmla="*/ 7 w 52"/>
                  <a:gd name="T53" fmla="*/ 56 h 156"/>
                  <a:gd name="T54" fmla="*/ 44 w 52"/>
                  <a:gd name="T55" fmla="*/ 56 h 156"/>
                  <a:gd name="T56" fmla="*/ 44 w 52"/>
                  <a:gd name="T57" fmla="*/ 75 h 156"/>
                  <a:gd name="T58" fmla="*/ 10 w 52"/>
                  <a:gd name="T59" fmla="*/ 72 h 156"/>
                  <a:gd name="T60" fmla="*/ 41 w 52"/>
                  <a:gd name="T61" fmla="*/ 72 h 156"/>
                  <a:gd name="T62" fmla="*/ 41 w 52"/>
                  <a:gd name="T63" fmla="*/ 60 h 156"/>
                  <a:gd name="T64" fmla="*/ 10 w 52"/>
                  <a:gd name="T65" fmla="*/ 60 h 156"/>
                  <a:gd name="T66" fmla="*/ 10 w 52"/>
                  <a:gd name="T67" fmla="*/ 72 h 156"/>
                  <a:gd name="T68" fmla="*/ 44 w 52"/>
                  <a:gd name="T69" fmla="*/ 54 h 156"/>
                  <a:gd name="T70" fmla="*/ 7 w 52"/>
                  <a:gd name="T71" fmla="*/ 54 h 156"/>
                  <a:gd name="T72" fmla="*/ 7 w 52"/>
                  <a:gd name="T73" fmla="*/ 35 h 156"/>
                  <a:gd name="T74" fmla="*/ 44 w 52"/>
                  <a:gd name="T75" fmla="*/ 35 h 156"/>
                  <a:gd name="T76" fmla="*/ 44 w 52"/>
                  <a:gd name="T77" fmla="*/ 54 h 156"/>
                  <a:gd name="T78" fmla="*/ 10 w 52"/>
                  <a:gd name="T79" fmla="*/ 51 h 156"/>
                  <a:gd name="T80" fmla="*/ 41 w 52"/>
                  <a:gd name="T81" fmla="*/ 51 h 156"/>
                  <a:gd name="T82" fmla="*/ 41 w 52"/>
                  <a:gd name="T83" fmla="*/ 38 h 156"/>
                  <a:gd name="T84" fmla="*/ 10 w 52"/>
                  <a:gd name="T85" fmla="*/ 38 h 156"/>
                  <a:gd name="T86" fmla="*/ 10 w 52"/>
                  <a:gd name="T87" fmla="*/ 51 h 156"/>
                  <a:gd name="T88" fmla="*/ 44 w 52"/>
                  <a:gd name="T89" fmla="*/ 32 h 156"/>
                  <a:gd name="T90" fmla="*/ 7 w 52"/>
                  <a:gd name="T91" fmla="*/ 32 h 156"/>
                  <a:gd name="T92" fmla="*/ 7 w 52"/>
                  <a:gd name="T93" fmla="*/ 13 h 156"/>
                  <a:gd name="T94" fmla="*/ 44 w 52"/>
                  <a:gd name="T95" fmla="*/ 13 h 156"/>
                  <a:gd name="T96" fmla="*/ 44 w 52"/>
                  <a:gd name="T97" fmla="*/ 32 h 156"/>
                  <a:gd name="T98" fmla="*/ 10 w 52"/>
                  <a:gd name="T99" fmla="*/ 29 h 156"/>
                  <a:gd name="T100" fmla="*/ 41 w 52"/>
                  <a:gd name="T101" fmla="*/ 29 h 156"/>
                  <a:gd name="T102" fmla="*/ 41 w 52"/>
                  <a:gd name="T103" fmla="*/ 17 h 156"/>
                  <a:gd name="T104" fmla="*/ 10 w 52"/>
                  <a:gd name="T105" fmla="*/ 17 h 156"/>
                  <a:gd name="T106" fmla="*/ 10 w 52"/>
                  <a:gd name="T107" fmla="*/ 2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156">
                    <a:moveTo>
                      <a:pt x="52" y="156"/>
                    </a:moveTo>
                    <a:cubicBezTo>
                      <a:pt x="0" y="156"/>
                      <a:pt x="0" y="156"/>
                      <a:pt x="0" y="156"/>
                    </a:cubicBezTo>
                    <a:cubicBezTo>
                      <a:pt x="0" y="12"/>
                      <a:pt x="0" y="12"/>
                      <a:pt x="0" y="12"/>
                    </a:cubicBezTo>
                    <a:cubicBezTo>
                      <a:pt x="0" y="6"/>
                      <a:pt x="5" y="0"/>
                      <a:pt x="11" y="0"/>
                    </a:cubicBezTo>
                    <a:cubicBezTo>
                      <a:pt x="40" y="0"/>
                      <a:pt x="40" y="0"/>
                      <a:pt x="40" y="0"/>
                    </a:cubicBezTo>
                    <a:cubicBezTo>
                      <a:pt x="46" y="0"/>
                      <a:pt x="52" y="6"/>
                      <a:pt x="52" y="12"/>
                    </a:cubicBezTo>
                    <a:lnTo>
                      <a:pt x="52" y="156"/>
                    </a:lnTo>
                    <a:close/>
                    <a:moveTo>
                      <a:pt x="3" y="152"/>
                    </a:moveTo>
                    <a:cubicBezTo>
                      <a:pt x="48" y="152"/>
                      <a:pt x="48" y="152"/>
                      <a:pt x="48" y="152"/>
                    </a:cubicBezTo>
                    <a:cubicBezTo>
                      <a:pt x="48" y="12"/>
                      <a:pt x="48" y="12"/>
                      <a:pt x="48" y="12"/>
                    </a:cubicBezTo>
                    <a:cubicBezTo>
                      <a:pt x="48" y="8"/>
                      <a:pt x="44" y="4"/>
                      <a:pt x="40" y="4"/>
                    </a:cubicBezTo>
                    <a:cubicBezTo>
                      <a:pt x="11" y="4"/>
                      <a:pt x="11" y="4"/>
                      <a:pt x="11" y="4"/>
                    </a:cubicBezTo>
                    <a:cubicBezTo>
                      <a:pt x="7" y="4"/>
                      <a:pt x="3" y="8"/>
                      <a:pt x="3" y="12"/>
                    </a:cubicBezTo>
                    <a:lnTo>
                      <a:pt x="3" y="152"/>
                    </a:lnTo>
                    <a:close/>
                    <a:moveTo>
                      <a:pt x="26" y="144"/>
                    </a:moveTo>
                    <a:cubicBezTo>
                      <a:pt x="17" y="144"/>
                      <a:pt x="9" y="137"/>
                      <a:pt x="9" y="128"/>
                    </a:cubicBezTo>
                    <a:cubicBezTo>
                      <a:pt x="9" y="119"/>
                      <a:pt x="17" y="112"/>
                      <a:pt x="26" y="112"/>
                    </a:cubicBezTo>
                    <a:cubicBezTo>
                      <a:pt x="35" y="112"/>
                      <a:pt x="42" y="119"/>
                      <a:pt x="42" y="128"/>
                    </a:cubicBezTo>
                    <a:cubicBezTo>
                      <a:pt x="42" y="137"/>
                      <a:pt x="35" y="144"/>
                      <a:pt x="26" y="144"/>
                    </a:cubicBezTo>
                    <a:close/>
                    <a:moveTo>
                      <a:pt x="26" y="115"/>
                    </a:moveTo>
                    <a:cubicBezTo>
                      <a:pt x="19" y="115"/>
                      <a:pt x="13" y="121"/>
                      <a:pt x="13" y="128"/>
                    </a:cubicBezTo>
                    <a:cubicBezTo>
                      <a:pt x="13" y="135"/>
                      <a:pt x="19" y="141"/>
                      <a:pt x="26" y="141"/>
                    </a:cubicBezTo>
                    <a:cubicBezTo>
                      <a:pt x="33" y="141"/>
                      <a:pt x="38" y="135"/>
                      <a:pt x="38" y="128"/>
                    </a:cubicBezTo>
                    <a:cubicBezTo>
                      <a:pt x="38" y="121"/>
                      <a:pt x="33" y="115"/>
                      <a:pt x="26" y="115"/>
                    </a:cubicBezTo>
                    <a:close/>
                    <a:moveTo>
                      <a:pt x="44" y="75"/>
                    </a:moveTo>
                    <a:cubicBezTo>
                      <a:pt x="7" y="75"/>
                      <a:pt x="7" y="75"/>
                      <a:pt x="7" y="75"/>
                    </a:cubicBezTo>
                    <a:cubicBezTo>
                      <a:pt x="7" y="56"/>
                      <a:pt x="7" y="56"/>
                      <a:pt x="7" y="56"/>
                    </a:cubicBezTo>
                    <a:cubicBezTo>
                      <a:pt x="44" y="56"/>
                      <a:pt x="44" y="56"/>
                      <a:pt x="44" y="56"/>
                    </a:cubicBezTo>
                    <a:lnTo>
                      <a:pt x="44" y="75"/>
                    </a:lnTo>
                    <a:close/>
                    <a:moveTo>
                      <a:pt x="10" y="72"/>
                    </a:moveTo>
                    <a:cubicBezTo>
                      <a:pt x="41" y="72"/>
                      <a:pt x="41" y="72"/>
                      <a:pt x="41" y="72"/>
                    </a:cubicBezTo>
                    <a:cubicBezTo>
                      <a:pt x="41" y="60"/>
                      <a:pt x="41" y="60"/>
                      <a:pt x="41" y="60"/>
                    </a:cubicBezTo>
                    <a:cubicBezTo>
                      <a:pt x="10" y="60"/>
                      <a:pt x="10" y="60"/>
                      <a:pt x="10" y="60"/>
                    </a:cubicBezTo>
                    <a:lnTo>
                      <a:pt x="10" y="72"/>
                    </a:lnTo>
                    <a:close/>
                    <a:moveTo>
                      <a:pt x="44" y="54"/>
                    </a:moveTo>
                    <a:cubicBezTo>
                      <a:pt x="7" y="54"/>
                      <a:pt x="7" y="54"/>
                      <a:pt x="7" y="54"/>
                    </a:cubicBezTo>
                    <a:cubicBezTo>
                      <a:pt x="7" y="35"/>
                      <a:pt x="7" y="35"/>
                      <a:pt x="7" y="35"/>
                    </a:cubicBezTo>
                    <a:cubicBezTo>
                      <a:pt x="44" y="35"/>
                      <a:pt x="44" y="35"/>
                      <a:pt x="44" y="35"/>
                    </a:cubicBezTo>
                    <a:lnTo>
                      <a:pt x="44" y="54"/>
                    </a:lnTo>
                    <a:close/>
                    <a:moveTo>
                      <a:pt x="10" y="51"/>
                    </a:moveTo>
                    <a:cubicBezTo>
                      <a:pt x="41" y="51"/>
                      <a:pt x="41" y="51"/>
                      <a:pt x="41" y="51"/>
                    </a:cubicBezTo>
                    <a:cubicBezTo>
                      <a:pt x="41" y="38"/>
                      <a:pt x="41" y="38"/>
                      <a:pt x="41" y="38"/>
                    </a:cubicBezTo>
                    <a:cubicBezTo>
                      <a:pt x="10" y="38"/>
                      <a:pt x="10" y="38"/>
                      <a:pt x="10" y="38"/>
                    </a:cubicBezTo>
                    <a:lnTo>
                      <a:pt x="10" y="51"/>
                    </a:lnTo>
                    <a:close/>
                    <a:moveTo>
                      <a:pt x="44" y="32"/>
                    </a:moveTo>
                    <a:cubicBezTo>
                      <a:pt x="7" y="32"/>
                      <a:pt x="7" y="32"/>
                      <a:pt x="7" y="32"/>
                    </a:cubicBezTo>
                    <a:cubicBezTo>
                      <a:pt x="7" y="13"/>
                      <a:pt x="7" y="13"/>
                      <a:pt x="7" y="13"/>
                    </a:cubicBezTo>
                    <a:cubicBezTo>
                      <a:pt x="44" y="13"/>
                      <a:pt x="44" y="13"/>
                      <a:pt x="44" y="13"/>
                    </a:cubicBezTo>
                    <a:lnTo>
                      <a:pt x="44" y="32"/>
                    </a:lnTo>
                    <a:close/>
                    <a:moveTo>
                      <a:pt x="10" y="29"/>
                    </a:moveTo>
                    <a:cubicBezTo>
                      <a:pt x="41" y="29"/>
                      <a:pt x="41" y="29"/>
                      <a:pt x="41" y="29"/>
                    </a:cubicBezTo>
                    <a:cubicBezTo>
                      <a:pt x="41" y="17"/>
                      <a:pt x="41" y="17"/>
                      <a:pt x="41" y="17"/>
                    </a:cubicBezTo>
                    <a:cubicBezTo>
                      <a:pt x="10" y="17"/>
                      <a:pt x="10" y="17"/>
                      <a:pt x="10" y="17"/>
                    </a:cubicBezTo>
                    <a:lnTo>
                      <a:pt x="1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91" name="Freeform 33">
                <a:extLst>
                  <a:ext uri="{FF2B5EF4-FFF2-40B4-BE49-F238E27FC236}">
                    <a16:creationId xmlns:a16="http://schemas.microsoft.com/office/drawing/2014/main" id="{29D4CE34-3E78-4615-A838-892AE27D2152}"/>
                  </a:ext>
                </a:extLst>
              </p:cNvPr>
              <p:cNvSpPr>
                <a:spLocks noEditPoints="1"/>
              </p:cNvSpPr>
              <p:nvPr/>
            </p:nvSpPr>
            <p:spPr bwMode="auto">
              <a:xfrm>
                <a:off x="21602700" y="3284538"/>
                <a:ext cx="646113" cy="508000"/>
              </a:xfrm>
              <a:custGeom>
                <a:avLst/>
                <a:gdLst>
                  <a:gd name="T0" fmla="*/ 188 w 196"/>
                  <a:gd name="T1" fmla="*/ 154 h 154"/>
                  <a:gd name="T2" fmla="*/ 8 w 196"/>
                  <a:gd name="T3" fmla="*/ 154 h 154"/>
                  <a:gd name="T4" fmla="*/ 0 w 196"/>
                  <a:gd name="T5" fmla="*/ 146 h 154"/>
                  <a:gd name="T6" fmla="*/ 0 w 196"/>
                  <a:gd name="T7" fmla="*/ 8 h 154"/>
                  <a:gd name="T8" fmla="*/ 8 w 196"/>
                  <a:gd name="T9" fmla="*/ 0 h 154"/>
                  <a:gd name="T10" fmla="*/ 188 w 196"/>
                  <a:gd name="T11" fmla="*/ 0 h 154"/>
                  <a:gd name="T12" fmla="*/ 196 w 196"/>
                  <a:gd name="T13" fmla="*/ 8 h 154"/>
                  <a:gd name="T14" fmla="*/ 196 w 196"/>
                  <a:gd name="T15" fmla="*/ 146 h 154"/>
                  <a:gd name="T16" fmla="*/ 188 w 196"/>
                  <a:gd name="T17" fmla="*/ 154 h 154"/>
                  <a:gd name="T18" fmla="*/ 8 w 196"/>
                  <a:gd name="T19" fmla="*/ 3 h 154"/>
                  <a:gd name="T20" fmla="*/ 3 w 196"/>
                  <a:gd name="T21" fmla="*/ 8 h 154"/>
                  <a:gd name="T22" fmla="*/ 3 w 196"/>
                  <a:gd name="T23" fmla="*/ 146 h 154"/>
                  <a:gd name="T24" fmla="*/ 8 w 196"/>
                  <a:gd name="T25" fmla="*/ 151 h 154"/>
                  <a:gd name="T26" fmla="*/ 188 w 196"/>
                  <a:gd name="T27" fmla="*/ 151 h 154"/>
                  <a:gd name="T28" fmla="*/ 193 w 196"/>
                  <a:gd name="T29" fmla="*/ 146 h 154"/>
                  <a:gd name="T30" fmla="*/ 193 w 196"/>
                  <a:gd name="T31" fmla="*/ 8 h 154"/>
                  <a:gd name="T32" fmla="*/ 188 w 196"/>
                  <a:gd name="T33" fmla="*/ 3 h 154"/>
                  <a:gd name="T34" fmla="*/ 8 w 196"/>
                  <a:gd name="T35"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54">
                    <a:moveTo>
                      <a:pt x="188" y="154"/>
                    </a:moveTo>
                    <a:cubicBezTo>
                      <a:pt x="8" y="154"/>
                      <a:pt x="8" y="154"/>
                      <a:pt x="8" y="154"/>
                    </a:cubicBezTo>
                    <a:cubicBezTo>
                      <a:pt x="4" y="154"/>
                      <a:pt x="0" y="151"/>
                      <a:pt x="0" y="146"/>
                    </a:cubicBezTo>
                    <a:cubicBezTo>
                      <a:pt x="0" y="8"/>
                      <a:pt x="0" y="8"/>
                      <a:pt x="0" y="8"/>
                    </a:cubicBezTo>
                    <a:cubicBezTo>
                      <a:pt x="0" y="4"/>
                      <a:pt x="4" y="0"/>
                      <a:pt x="8" y="0"/>
                    </a:cubicBezTo>
                    <a:cubicBezTo>
                      <a:pt x="188" y="0"/>
                      <a:pt x="188" y="0"/>
                      <a:pt x="188" y="0"/>
                    </a:cubicBezTo>
                    <a:cubicBezTo>
                      <a:pt x="193" y="0"/>
                      <a:pt x="196" y="4"/>
                      <a:pt x="196" y="8"/>
                    </a:cubicBezTo>
                    <a:cubicBezTo>
                      <a:pt x="196" y="146"/>
                      <a:pt x="196" y="146"/>
                      <a:pt x="196" y="146"/>
                    </a:cubicBezTo>
                    <a:cubicBezTo>
                      <a:pt x="196" y="151"/>
                      <a:pt x="193" y="154"/>
                      <a:pt x="188" y="154"/>
                    </a:cubicBezTo>
                    <a:close/>
                    <a:moveTo>
                      <a:pt x="8" y="3"/>
                    </a:moveTo>
                    <a:cubicBezTo>
                      <a:pt x="6" y="3"/>
                      <a:pt x="3" y="6"/>
                      <a:pt x="3" y="8"/>
                    </a:cubicBezTo>
                    <a:cubicBezTo>
                      <a:pt x="3" y="146"/>
                      <a:pt x="3" y="146"/>
                      <a:pt x="3" y="146"/>
                    </a:cubicBezTo>
                    <a:cubicBezTo>
                      <a:pt x="3" y="149"/>
                      <a:pt x="6" y="151"/>
                      <a:pt x="8" y="151"/>
                    </a:cubicBezTo>
                    <a:cubicBezTo>
                      <a:pt x="188" y="151"/>
                      <a:pt x="188" y="151"/>
                      <a:pt x="188" y="151"/>
                    </a:cubicBezTo>
                    <a:cubicBezTo>
                      <a:pt x="191" y="151"/>
                      <a:pt x="193" y="149"/>
                      <a:pt x="193" y="146"/>
                    </a:cubicBezTo>
                    <a:cubicBezTo>
                      <a:pt x="193" y="8"/>
                      <a:pt x="193" y="8"/>
                      <a:pt x="193" y="8"/>
                    </a:cubicBezTo>
                    <a:cubicBezTo>
                      <a:pt x="193" y="6"/>
                      <a:pt x="191" y="3"/>
                      <a:pt x="188" y="3"/>
                    </a:cubicBezTo>
                    <a:lnTo>
                      <a:pt x="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92" name="Freeform 34">
                <a:extLst>
                  <a:ext uri="{FF2B5EF4-FFF2-40B4-BE49-F238E27FC236}">
                    <a16:creationId xmlns:a16="http://schemas.microsoft.com/office/drawing/2014/main" id="{67D3330A-2483-4F59-A47E-B09AE9C2C7E8}"/>
                  </a:ext>
                </a:extLst>
              </p:cNvPr>
              <p:cNvSpPr>
                <a:spLocks noEditPoints="1"/>
              </p:cNvSpPr>
              <p:nvPr/>
            </p:nvSpPr>
            <p:spPr bwMode="auto">
              <a:xfrm>
                <a:off x="21636038" y="3316288"/>
                <a:ext cx="581025" cy="420688"/>
              </a:xfrm>
              <a:custGeom>
                <a:avLst/>
                <a:gdLst>
                  <a:gd name="T0" fmla="*/ 366 w 366"/>
                  <a:gd name="T1" fmla="*/ 265 h 265"/>
                  <a:gd name="T2" fmla="*/ 0 w 366"/>
                  <a:gd name="T3" fmla="*/ 265 h 265"/>
                  <a:gd name="T4" fmla="*/ 0 w 366"/>
                  <a:gd name="T5" fmla="*/ 0 h 265"/>
                  <a:gd name="T6" fmla="*/ 366 w 366"/>
                  <a:gd name="T7" fmla="*/ 0 h 265"/>
                  <a:gd name="T8" fmla="*/ 366 w 366"/>
                  <a:gd name="T9" fmla="*/ 265 h 265"/>
                  <a:gd name="T10" fmla="*/ 6 w 366"/>
                  <a:gd name="T11" fmla="*/ 256 h 265"/>
                  <a:gd name="T12" fmla="*/ 359 w 366"/>
                  <a:gd name="T13" fmla="*/ 256 h 265"/>
                  <a:gd name="T14" fmla="*/ 359 w 366"/>
                  <a:gd name="T15" fmla="*/ 7 h 265"/>
                  <a:gd name="T16" fmla="*/ 6 w 366"/>
                  <a:gd name="T17" fmla="*/ 7 h 265"/>
                  <a:gd name="T18" fmla="*/ 6 w 366"/>
                  <a:gd name="T19" fmla="*/ 2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265">
                    <a:moveTo>
                      <a:pt x="366" y="265"/>
                    </a:moveTo>
                    <a:lnTo>
                      <a:pt x="0" y="265"/>
                    </a:lnTo>
                    <a:lnTo>
                      <a:pt x="0" y="0"/>
                    </a:lnTo>
                    <a:lnTo>
                      <a:pt x="366" y="0"/>
                    </a:lnTo>
                    <a:lnTo>
                      <a:pt x="366" y="265"/>
                    </a:lnTo>
                    <a:close/>
                    <a:moveTo>
                      <a:pt x="6" y="256"/>
                    </a:moveTo>
                    <a:lnTo>
                      <a:pt x="359" y="256"/>
                    </a:lnTo>
                    <a:lnTo>
                      <a:pt x="359" y="7"/>
                    </a:lnTo>
                    <a:lnTo>
                      <a:pt x="6" y="7"/>
                    </a:lnTo>
                    <a:lnTo>
                      <a:pt x="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93" name="Freeform 35">
                <a:extLst>
                  <a:ext uri="{FF2B5EF4-FFF2-40B4-BE49-F238E27FC236}">
                    <a16:creationId xmlns:a16="http://schemas.microsoft.com/office/drawing/2014/main" id="{FD930C9A-E64C-429B-BBD7-C6E78B696DFA}"/>
                  </a:ext>
                </a:extLst>
              </p:cNvPr>
              <p:cNvSpPr>
                <a:spLocks noEditPoints="1"/>
              </p:cNvSpPr>
              <p:nvPr/>
            </p:nvSpPr>
            <p:spPr bwMode="auto">
              <a:xfrm>
                <a:off x="21724938" y="3878263"/>
                <a:ext cx="401638" cy="39688"/>
              </a:xfrm>
              <a:custGeom>
                <a:avLst/>
                <a:gdLst>
                  <a:gd name="T0" fmla="*/ 122 w 122"/>
                  <a:gd name="T1" fmla="*/ 12 h 12"/>
                  <a:gd name="T2" fmla="*/ 0 w 122"/>
                  <a:gd name="T3" fmla="*/ 12 h 12"/>
                  <a:gd name="T4" fmla="*/ 0 w 122"/>
                  <a:gd name="T5" fmla="*/ 8 h 12"/>
                  <a:gd name="T6" fmla="*/ 8 w 122"/>
                  <a:gd name="T7" fmla="*/ 0 h 12"/>
                  <a:gd name="T8" fmla="*/ 114 w 122"/>
                  <a:gd name="T9" fmla="*/ 0 h 12"/>
                  <a:gd name="T10" fmla="*/ 122 w 122"/>
                  <a:gd name="T11" fmla="*/ 8 h 12"/>
                  <a:gd name="T12" fmla="*/ 122 w 122"/>
                  <a:gd name="T13" fmla="*/ 12 h 12"/>
                  <a:gd name="T14" fmla="*/ 3 w 122"/>
                  <a:gd name="T15" fmla="*/ 8 h 12"/>
                  <a:gd name="T16" fmla="*/ 119 w 122"/>
                  <a:gd name="T17" fmla="*/ 8 h 12"/>
                  <a:gd name="T18" fmla="*/ 114 w 122"/>
                  <a:gd name="T19" fmla="*/ 4 h 12"/>
                  <a:gd name="T20" fmla="*/ 8 w 122"/>
                  <a:gd name="T21" fmla="*/ 4 h 12"/>
                  <a:gd name="T22" fmla="*/ 3 w 122"/>
                  <a:gd name="T23"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12">
                    <a:moveTo>
                      <a:pt x="122" y="12"/>
                    </a:moveTo>
                    <a:cubicBezTo>
                      <a:pt x="0" y="12"/>
                      <a:pt x="0" y="12"/>
                      <a:pt x="0" y="12"/>
                    </a:cubicBezTo>
                    <a:cubicBezTo>
                      <a:pt x="0" y="8"/>
                      <a:pt x="0" y="8"/>
                      <a:pt x="0" y="8"/>
                    </a:cubicBezTo>
                    <a:cubicBezTo>
                      <a:pt x="0" y="4"/>
                      <a:pt x="4" y="0"/>
                      <a:pt x="8" y="0"/>
                    </a:cubicBezTo>
                    <a:cubicBezTo>
                      <a:pt x="114" y="0"/>
                      <a:pt x="114" y="0"/>
                      <a:pt x="114" y="0"/>
                    </a:cubicBezTo>
                    <a:cubicBezTo>
                      <a:pt x="119" y="0"/>
                      <a:pt x="122" y="4"/>
                      <a:pt x="122" y="8"/>
                    </a:cubicBezTo>
                    <a:lnTo>
                      <a:pt x="122" y="12"/>
                    </a:lnTo>
                    <a:close/>
                    <a:moveTo>
                      <a:pt x="3" y="8"/>
                    </a:moveTo>
                    <a:cubicBezTo>
                      <a:pt x="119" y="8"/>
                      <a:pt x="119" y="8"/>
                      <a:pt x="119" y="8"/>
                    </a:cubicBezTo>
                    <a:cubicBezTo>
                      <a:pt x="119" y="6"/>
                      <a:pt x="117" y="4"/>
                      <a:pt x="114" y="4"/>
                    </a:cubicBezTo>
                    <a:cubicBezTo>
                      <a:pt x="8" y="4"/>
                      <a:pt x="8" y="4"/>
                      <a:pt x="8" y="4"/>
                    </a:cubicBezTo>
                    <a:cubicBezTo>
                      <a:pt x="6" y="4"/>
                      <a:pt x="3" y="6"/>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94" name="Freeform 36">
                <a:extLst>
                  <a:ext uri="{FF2B5EF4-FFF2-40B4-BE49-F238E27FC236}">
                    <a16:creationId xmlns:a16="http://schemas.microsoft.com/office/drawing/2014/main" id="{5CFB6E6B-2AC6-497E-AD17-0E384D7C3F9A}"/>
                  </a:ext>
                </a:extLst>
              </p:cNvPr>
              <p:cNvSpPr>
                <a:spLocks noEditPoints="1"/>
              </p:cNvSpPr>
              <p:nvPr/>
            </p:nvSpPr>
            <p:spPr bwMode="auto">
              <a:xfrm>
                <a:off x="21844000" y="3783013"/>
                <a:ext cx="165100" cy="107950"/>
              </a:xfrm>
              <a:custGeom>
                <a:avLst/>
                <a:gdLst>
                  <a:gd name="T0" fmla="*/ 104 w 104"/>
                  <a:gd name="T1" fmla="*/ 68 h 68"/>
                  <a:gd name="T2" fmla="*/ 0 w 104"/>
                  <a:gd name="T3" fmla="*/ 68 h 68"/>
                  <a:gd name="T4" fmla="*/ 0 w 104"/>
                  <a:gd name="T5" fmla="*/ 0 h 68"/>
                  <a:gd name="T6" fmla="*/ 25 w 104"/>
                  <a:gd name="T7" fmla="*/ 0 h 68"/>
                  <a:gd name="T8" fmla="*/ 25 w 104"/>
                  <a:gd name="T9" fmla="*/ 14 h 68"/>
                  <a:gd name="T10" fmla="*/ 79 w 104"/>
                  <a:gd name="T11" fmla="*/ 14 h 68"/>
                  <a:gd name="T12" fmla="*/ 79 w 104"/>
                  <a:gd name="T13" fmla="*/ 0 h 68"/>
                  <a:gd name="T14" fmla="*/ 104 w 104"/>
                  <a:gd name="T15" fmla="*/ 0 h 68"/>
                  <a:gd name="T16" fmla="*/ 104 w 104"/>
                  <a:gd name="T17" fmla="*/ 68 h 68"/>
                  <a:gd name="T18" fmla="*/ 8 w 104"/>
                  <a:gd name="T19" fmla="*/ 60 h 68"/>
                  <a:gd name="T20" fmla="*/ 95 w 104"/>
                  <a:gd name="T21" fmla="*/ 60 h 68"/>
                  <a:gd name="T22" fmla="*/ 95 w 104"/>
                  <a:gd name="T23" fmla="*/ 6 h 68"/>
                  <a:gd name="T24" fmla="*/ 85 w 104"/>
                  <a:gd name="T25" fmla="*/ 6 h 68"/>
                  <a:gd name="T26" fmla="*/ 85 w 104"/>
                  <a:gd name="T27" fmla="*/ 23 h 68"/>
                  <a:gd name="T28" fmla="*/ 18 w 104"/>
                  <a:gd name="T29" fmla="*/ 23 h 68"/>
                  <a:gd name="T30" fmla="*/ 18 w 104"/>
                  <a:gd name="T31" fmla="*/ 6 h 68"/>
                  <a:gd name="T32" fmla="*/ 8 w 104"/>
                  <a:gd name="T33" fmla="*/ 6 h 68"/>
                  <a:gd name="T34" fmla="*/ 8 w 104"/>
                  <a:gd name="T35"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68">
                    <a:moveTo>
                      <a:pt x="104" y="68"/>
                    </a:moveTo>
                    <a:lnTo>
                      <a:pt x="0" y="68"/>
                    </a:lnTo>
                    <a:lnTo>
                      <a:pt x="0" y="0"/>
                    </a:lnTo>
                    <a:lnTo>
                      <a:pt x="25" y="0"/>
                    </a:lnTo>
                    <a:lnTo>
                      <a:pt x="25" y="14"/>
                    </a:lnTo>
                    <a:lnTo>
                      <a:pt x="79" y="14"/>
                    </a:lnTo>
                    <a:lnTo>
                      <a:pt x="79" y="0"/>
                    </a:lnTo>
                    <a:lnTo>
                      <a:pt x="104" y="0"/>
                    </a:lnTo>
                    <a:lnTo>
                      <a:pt x="104" y="68"/>
                    </a:lnTo>
                    <a:close/>
                    <a:moveTo>
                      <a:pt x="8" y="60"/>
                    </a:moveTo>
                    <a:lnTo>
                      <a:pt x="95" y="60"/>
                    </a:lnTo>
                    <a:lnTo>
                      <a:pt x="95" y="6"/>
                    </a:lnTo>
                    <a:lnTo>
                      <a:pt x="85" y="6"/>
                    </a:lnTo>
                    <a:lnTo>
                      <a:pt x="85" y="23"/>
                    </a:lnTo>
                    <a:lnTo>
                      <a:pt x="18" y="23"/>
                    </a:lnTo>
                    <a:lnTo>
                      <a:pt x="18" y="6"/>
                    </a:lnTo>
                    <a:lnTo>
                      <a:pt x="8" y="6"/>
                    </a:lnTo>
                    <a:lnTo>
                      <a:pt x="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95" name="Oval 37">
                <a:extLst>
                  <a:ext uri="{FF2B5EF4-FFF2-40B4-BE49-F238E27FC236}">
                    <a16:creationId xmlns:a16="http://schemas.microsoft.com/office/drawing/2014/main" id="{AB64B563-8FFA-4BC1-8DA3-F963E477B20A}"/>
                  </a:ext>
                </a:extLst>
              </p:cNvPr>
              <p:cNvSpPr>
                <a:spLocks noChangeArrowheads="1"/>
              </p:cNvSpPr>
              <p:nvPr/>
            </p:nvSpPr>
            <p:spPr bwMode="auto">
              <a:xfrm>
                <a:off x="22174200" y="3746500"/>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grpSp>
        <p:sp>
          <p:nvSpPr>
            <p:cNvPr id="722" name="Freeform 39">
              <a:extLst>
                <a:ext uri="{FF2B5EF4-FFF2-40B4-BE49-F238E27FC236}">
                  <a16:creationId xmlns:a16="http://schemas.microsoft.com/office/drawing/2014/main" id="{7F7934CC-E310-4BE4-83E4-031FC34E5E14}"/>
                </a:ext>
              </a:extLst>
            </p:cNvPr>
            <p:cNvSpPr>
              <a:spLocks noEditPoints="1"/>
            </p:cNvSpPr>
            <p:nvPr/>
          </p:nvSpPr>
          <p:spPr bwMode="auto">
            <a:xfrm>
              <a:off x="3948658" y="1220789"/>
              <a:ext cx="322343" cy="406399"/>
            </a:xfrm>
            <a:custGeom>
              <a:avLst/>
              <a:gdLst>
                <a:gd name="T0" fmla="*/ 0 w 201"/>
                <a:gd name="T1" fmla="*/ 2 h 253"/>
                <a:gd name="T2" fmla="*/ 201 w 201"/>
                <a:gd name="T3" fmla="*/ 251 h 253"/>
                <a:gd name="T4" fmla="*/ 197 w 201"/>
                <a:gd name="T5" fmla="*/ 4 h 253"/>
                <a:gd name="T6" fmla="*/ 16 w 201"/>
                <a:gd name="T7" fmla="*/ 239 h 253"/>
                <a:gd name="T8" fmla="*/ 20 w 201"/>
                <a:gd name="T9" fmla="*/ 167 h 253"/>
                <a:gd name="T10" fmla="*/ 11 w 201"/>
                <a:gd name="T11" fmla="*/ 24 h 253"/>
                <a:gd name="T12" fmla="*/ 67 w 201"/>
                <a:gd name="T13" fmla="*/ 79 h 253"/>
                <a:gd name="T14" fmla="*/ 62 w 201"/>
                <a:gd name="T15" fmla="*/ 167 h 253"/>
                <a:gd name="T16" fmla="*/ 16 w 201"/>
                <a:gd name="T17" fmla="*/ 171 h 253"/>
                <a:gd name="T18" fmla="*/ 62 w 201"/>
                <a:gd name="T19" fmla="*/ 235 h 253"/>
                <a:gd name="T20" fmla="*/ 52 w 201"/>
                <a:gd name="T21" fmla="*/ 171 h 253"/>
                <a:gd name="T22" fmla="*/ 61 w 201"/>
                <a:gd name="T23" fmla="*/ 84 h 253"/>
                <a:gd name="T24" fmla="*/ 16 w 201"/>
                <a:gd name="T25" fmla="*/ 20 h 253"/>
                <a:gd name="T26" fmla="*/ 22 w 201"/>
                <a:gd name="T27" fmla="*/ 84 h 253"/>
                <a:gd name="T28" fmla="*/ 16 w 201"/>
                <a:gd name="T29" fmla="*/ 171 h 253"/>
                <a:gd name="T30" fmla="*/ 150 w 201"/>
                <a:gd name="T31" fmla="*/ 212 h 253"/>
                <a:gd name="T32" fmla="*/ 179 w 201"/>
                <a:gd name="T33" fmla="*/ 230 h 253"/>
                <a:gd name="T34" fmla="*/ 175 w 201"/>
                <a:gd name="T35" fmla="*/ 214 h 253"/>
                <a:gd name="T36" fmla="*/ 122 w 201"/>
                <a:gd name="T37" fmla="*/ 232 h 253"/>
                <a:gd name="T38" fmla="*/ 147 w 201"/>
                <a:gd name="T39" fmla="*/ 210 h 253"/>
                <a:gd name="T40" fmla="*/ 124 w 201"/>
                <a:gd name="T41" fmla="*/ 228 h 253"/>
                <a:gd name="T42" fmla="*/ 124 w 201"/>
                <a:gd name="T43" fmla="*/ 228 h 253"/>
                <a:gd name="T44" fmla="*/ 91 w 201"/>
                <a:gd name="T45" fmla="*/ 212 h 253"/>
                <a:gd name="T46" fmla="*/ 120 w 201"/>
                <a:gd name="T47" fmla="*/ 230 h 253"/>
                <a:gd name="T48" fmla="*/ 116 w 201"/>
                <a:gd name="T49" fmla="*/ 214 h 253"/>
                <a:gd name="T50" fmla="*/ 152 w 201"/>
                <a:gd name="T51" fmla="*/ 210 h 253"/>
                <a:gd name="T52" fmla="*/ 177 w 201"/>
                <a:gd name="T53" fmla="*/ 189 h 253"/>
                <a:gd name="T54" fmla="*/ 154 w 201"/>
                <a:gd name="T55" fmla="*/ 206 h 253"/>
                <a:gd name="T56" fmla="*/ 154 w 201"/>
                <a:gd name="T57" fmla="*/ 206 h 253"/>
                <a:gd name="T58" fmla="*/ 120 w 201"/>
                <a:gd name="T59" fmla="*/ 191 h 253"/>
                <a:gd name="T60" fmla="*/ 149 w 201"/>
                <a:gd name="T61" fmla="*/ 208 h 253"/>
                <a:gd name="T62" fmla="*/ 145 w 201"/>
                <a:gd name="T63" fmla="*/ 193 h 253"/>
                <a:gd name="T64" fmla="*/ 93 w 201"/>
                <a:gd name="T65" fmla="*/ 210 h 253"/>
                <a:gd name="T66" fmla="*/ 118 w 201"/>
                <a:gd name="T67" fmla="*/ 189 h 253"/>
                <a:gd name="T68" fmla="*/ 95 w 201"/>
                <a:gd name="T69" fmla="*/ 206 h 253"/>
                <a:gd name="T70" fmla="*/ 95 w 201"/>
                <a:gd name="T71" fmla="*/ 206 h 253"/>
                <a:gd name="T72" fmla="*/ 150 w 201"/>
                <a:gd name="T73" fmla="*/ 169 h 253"/>
                <a:gd name="T74" fmla="*/ 179 w 201"/>
                <a:gd name="T75" fmla="*/ 186 h 253"/>
                <a:gd name="T76" fmla="*/ 175 w 201"/>
                <a:gd name="T77" fmla="*/ 171 h 253"/>
                <a:gd name="T78" fmla="*/ 122 w 201"/>
                <a:gd name="T79" fmla="*/ 188 h 253"/>
                <a:gd name="T80" fmla="*/ 147 w 201"/>
                <a:gd name="T81" fmla="*/ 167 h 253"/>
                <a:gd name="T82" fmla="*/ 124 w 201"/>
                <a:gd name="T83" fmla="*/ 184 h 253"/>
                <a:gd name="T84" fmla="*/ 124 w 201"/>
                <a:gd name="T85" fmla="*/ 184 h 253"/>
                <a:gd name="T86" fmla="*/ 91 w 201"/>
                <a:gd name="T87" fmla="*/ 169 h 253"/>
                <a:gd name="T88" fmla="*/ 120 w 201"/>
                <a:gd name="T89" fmla="*/ 186 h 253"/>
                <a:gd name="T90" fmla="*/ 116 w 201"/>
                <a:gd name="T91" fmla="*/ 171 h 253"/>
                <a:gd name="T92" fmla="*/ 152 w 201"/>
                <a:gd name="T93" fmla="*/ 166 h 253"/>
                <a:gd name="T94" fmla="*/ 177 w 201"/>
                <a:gd name="T95" fmla="*/ 153 h 253"/>
                <a:gd name="T96" fmla="*/ 154 w 201"/>
                <a:gd name="T97" fmla="*/ 162 h 253"/>
                <a:gd name="T98" fmla="*/ 154 w 201"/>
                <a:gd name="T99" fmla="*/ 162 h 253"/>
                <a:gd name="T100" fmla="*/ 120 w 201"/>
                <a:gd name="T101" fmla="*/ 155 h 253"/>
                <a:gd name="T102" fmla="*/ 149 w 201"/>
                <a:gd name="T103" fmla="*/ 164 h 253"/>
                <a:gd name="T104" fmla="*/ 145 w 201"/>
                <a:gd name="T105" fmla="*/ 157 h 253"/>
                <a:gd name="T106" fmla="*/ 93 w 201"/>
                <a:gd name="T107" fmla="*/ 166 h 253"/>
                <a:gd name="T108" fmla="*/ 118 w 201"/>
                <a:gd name="T109" fmla="*/ 153 h 253"/>
                <a:gd name="T110" fmla="*/ 95 w 201"/>
                <a:gd name="T111" fmla="*/ 162 h 253"/>
                <a:gd name="T112" fmla="*/ 95 w 201"/>
                <a:gd name="T113" fmla="*/ 162 h 253"/>
                <a:gd name="T114" fmla="*/ 79 w 201"/>
                <a:gd name="T115" fmla="*/ 26 h 253"/>
                <a:gd name="T116" fmla="*/ 191 w 201"/>
                <a:gd name="T117" fmla="*/ 96 h 253"/>
                <a:gd name="T118" fmla="*/ 83 w 201"/>
                <a:gd name="T119" fmla="*/ 96 h 253"/>
                <a:gd name="T120" fmla="*/ 187 w 201"/>
                <a:gd name="T121" fmla="*/ 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1" h="253">
                  <a:moveTo>
                    <a:pt x="199" y="253"/>
                  </a:moveTo>
                  <a:cubicBezTo>
                    <a:pt x="2" y="253"/>
                    <a:pt x="2" y="253"/>
                    <a:pt x="2" y="253"/>
                  </a:cubicBezTo>
                  <a:cubicBezTo>
                    <a:pt x="1" y="253"/>
                    <a:pt x="0" y="252"/>
                    <a:pt x="0" y="251"/>
                  </a:cubicBezTo>
                  <a:cubicBezTo>
                    <a:pt x="0" y="2"/>
                    <a:pt x="0" y="2"/>
                    <a:pt x="0" y="2"/>
                  </a:cubicBezTo>
                  <a:cubicBezTo>
                    <a:pt x="0" y="1"/>
                    <a:pt x="1" y="0"/>
                    <a:pt x="2" y="0"/>
                  </a:cubicBezTo>
                  <a:cubicBezTo>
                    <a:pt x="199" y="0"/>
                    <a:pt x="199" y="0"/>
                    <a:pt x="199" y="0"/>
                  </a:cubicBezTo>
                  <a:cubicBezTo>
                    <a:pt x="200" y="0"/>
                    <a:pt x="201" y="1"/>
                    <a:pt x="201" y="2"/>
                  </a:cubicBezTo>
                  <a:cubicBezTo>
                    <a:pt x="201" y="251"/>
                    <a:pt x="201" y="251"/>
                    <a:pt x="201" y="251"/>
                  </a:cubicBezTo>
                  <a:cubicBezTo>
                    <a:pt x="201" y="252"/>
                    <a:pt x="200" y="253"/>
                    <a:pt x="199" y="253"/>
                  </a:cubicBezTo>
                  <a:close/>
                  <a:moveTo>
                    <a:pt x="4" y="249"/>
                  </a:moveTo>
                  <a:cubicBezTo>
                    <a:pt x="197" y="249"/>
                    <a:pt x="197" y="249"/>
                    <a:pt x="197" y="249"/>
                  </a:cubicBezTo>
                  <a:cubicBezTo>
                    <a:pt x="197" y="4"/>
                    <a:pt x="197" y="4"/>
                    <a:pt x="197" y="4"/>
                  </a:cubicBezTo>
                  <a:cubicBezTo>
                    <a:pt x="4" y="4"/>
                    <a:pt x="4" y="4"/>
                    <a:pt x="4" y="4"/>
                  </a:cubicBezTo>
                  <a:lnTo>
                    <a:pt x="4" y="249"/>
                  </a:lnTo>
                  <a:close/>
                  <a:moveTo>
                    <a:pt x="62" y="239"/>
                  </a:moveTo>
                  <a:cubicBezTo>
                    <a:pt x="16" y="239"/>
                    <a:pt x="16" y="239"/>
                    <a:pt x="16" y="239"/>
                  </a:cubicBezTo>
                  <a:cubicBezTo>
                    <a:pt x="13" y="239"/>
                    <a:pt x="11" y="236"/>
                    <a:pt x="11" y="231"/>
                  </a:cubicBezTo>
                  <a:cubicBezTo>
                    <a:pt x="11" y="176"/>
                    <a:pt x="11" y="176"/>
                    <a:pt x="11" y="176"/>
                  </a:cubicBezTo>
                  <a:cubicBezTo>
                    <a:pt x="11" y="171"/>
                    <a:pt x="13" y="167"/>
                    <a:pt x="16" y="167"/>
                  </a:cubicBezTo>
                  <a:cubicBezTo>
                    <a:pt x="20" y="167"/>
                    <a:pt x="20" y="167"/>
                    <a:pt x="20" y="167"/>
                  </a:cubicBezTo>
                  <a:cubicBezTo>
                    <a:pt x="20" y="88"/>
                    <a:pt x="20" y="88"/>
                    <a:pt x="20" y="88"/>
                  </a:cubicBezTo>
                  <a:cubicBezTo>
                    <a:pt x="16" y="88"/>
                    <a:pt x="16" y="88"/>
                    <a:pt x="16" y="88"/>
                  </a:cubicBezTo>
                  <a:cubicBezTo>
                    <a:pt x="13" y="88"/>
                    <a:pt x="11" y="84"/>
                    <a:pt x="11" y="79"/>
                  </a:cubicBezTo>
                  <a:cubicBezTo>
                    <a:pt x="11" y="24"/>
                    <a:pt x="11" y="24"/>
                    <a:pt x="11" y="24"/>
                  </a:cubicBezTo>
                  <a:cubicBezTo>
                    <a:pt x="11" y="20"/>
                    <a:pt x="13" y="16"/>
                    <a:pt x="16" y="16"/>
                  </a:cubicBezTo>
                  <a:cubicBezTo>
                    <a:pt x="61" y="16"/>
                    <a:pt x="61" y="16"/>
                    <a:pt x="61" y="16"/>
                  </a:cubicBezTo>
                  <a:cubicBezTo>
                    <a:pt x="64" y="16"/>
                    <a:pt x="67" y="20"/>
                    <a:pt x="67" y="24"/>
                  </a:cubicBezTo>
                  <a:cubicBezTo>
                    <a:pt x="67" y="79"/>
                    <a:pt x="67" y="79"/>
                    <a:pt x="67" y="79"/>
                  </a:cubicBezTo>
                  <a:cubicBezTo>
                    <a:pt x="67" y="84"/>
                    <a:pt x="64" y="88"/>
                    <a:pt x="61" y="88"/>
                  </a:cubicBezTo>
                  <a:cubicBezTo>
                    <a:pt x="54" y="88"/>
                    <a:pt x="54" y="88"/>
                    <a:pt x="54" y="88"/>
                  </a:cubicBezTo>
                  <a:cubicBezTo>
                    <a:pt x="54" y="167"/>
                    <a:pt x="54" y="167"/>
                    <a:pt x="54" y="167"/>
                  </a:cubicBezTo>
                  <a:cubicBezTo>
                    <a:pt x="62" y="167"/>
                    <a:pt x="62" y="167"/>
                    <a:pt x="62" y="167"/>
                  </a:cubicBezTo>
                  <a:cubicBezTo>
                    <a:pt x="65" y="167"/>
                    <a:pt x="67" y="171"/>
                    <a:pt x="67" y="176"/>
                  </a:cubicBezTo>
                  <a:cubicBezTo>
                    <a:pt x="67" y="231"/>
                    <a:pt x="67" y="231"/>
                    <a:pt x="67" y="231"/>
                  </a:cubicBezTo>
                  <a:cubicBezTo>
                    <a:pt x="67" y="236"/>
                    <a:pt x="65" y="239"/>
                    <a:pt x="62" y="239"/>
                  </a:cubicBezTo>
                  <a:close/>
                  <a:moveTo>
                    <a:pt x="16" y="171"/>
                  </a:moveTo>
                  <a:cubicBezTo>
                    <a:pt x="16" y="172"/>
                    <a:pt x="15" y="173"/>
                    <a:pt x="15" y="176"/>
                  </a:cubicBezTo>
                  <a:cubicBezTo>
                    <a:pt x="15" y="231"/>
                    <a:pt x="15" y="231"/>
                    <a:pt x="15" y="231"/>
                  </a:cubicBezTo>
                  <a:cubicBezTo>
                    <a:pt x="15" y="234"/>
                    <a:pt x="16" y="235"/>
                    <a:pt x="16" y="235"/>
                  </a:cubicBezTo>
                  <a:cubicBezTo>
                    <a:pt x="62" y="235"/>
                    <a:pt x="62" y="235"/>
                    <a:pt x="62" y="235"/>
                  </a:cubicBezTo>
                  <a:cubicBezTo>
                    <a:pt x="62" y="235"/>
                    <a:pt x="63" y="234"/>
                    <a:pt x="63" y="231"/>
                  </a:cubicBezTo>
                  <a:cubicBezTo>
                    <a:pt x="63" y="176"/>
                    <a:pt x="63" y="176"/>
                    <a:pt x="63" y="176"/>
                  </a:cubicBezTo>
                  <a:cubicBezTo>
                    <a:pt x="63" y="173"/>
                    <a:pt x="62" y="172"/>
                    <a:pt x="62" y="171"/>
                  </a:cubicBezTo>
                  <a:cubicBezTo>
                    <a:pt x="52" y="171"/>
                    <a:pt x="52" y="171"/>
                    <a:pt x="52" y="171"/>
                  </a:cubicBezTo>
                  <a:cubicBezTo>
                    <a:pt x="51" y="171"/>
                    <a:pt x="50" y="171"/>
                    <a:pt x="50" y="169"/>
                  </a:cubicBezTo>
                  <a:cubicBezTo>
                    <a:pt x="50" y="86"/>
                    <a:pt x="50" y="86"/>
                    <a:pt x="50" y="86"/>
                  </a:cubicBezTo>
                  <a:cubicBezTo>
                    <a:pt x="50" y="85"/>
                    <a:pt x="51" y="84"/>
                    <a:pt x="52" y="84"/>
                  </a:cubicBezTo>
                  <a:cubicBezTo>
                    <a:pt x="61" y="84"/>
                    <a:pt x="61" y="84"/>
                    <a:pt x="61" y="84"/>
                  </a:cubicBezTo>
                  <a:cubicBezTo>
                    <a:pt x="62" y="84"/>
                    <a:pt x="63" y="82"/>
                    <a:pt x="63" y="79"/>
                  </a:cubicBezTo>
                  <a:cubicBezTo>
                    <a:pt x="63" y="24"/>
                    <a:pt x="63" y="24"/>
                    <a:pt x="63" y="24"/>
                  </a:cubicBezTo>
                  <a:cubicBezTo>
                    <a:pt x="63" y="22"/>
                    <a:pt x="62" y="20"/>
                    <a:pt x="61" y="20"/>
                  </a:cubicBezTo>
                  <a:cubicBezTo>
                    <a:pt x="16" y="20"/>
                    <a:pt x="16" y="20"/>
                    <a:pt x="16" y="20"/>
                  </a:cubicBezTo>
                  <a:cubicBezTo>
                    <a:pt x="16" y="20"/>
                    <a:pt x="15" y="22"/>
                    <a:pt x="15" y="24"/>
                  </a:cubicBezTo>
                  <a:cubicBezTo>
                    <a:pt x="15" y="79"/>
                    <a:pt x="15" y="79"/>
                    <a:pt x="15" y="79"/>
                  </a:cubicBezTo>
                  <a:cubicBezTo>
                    <a:pt x="15" y="82"/>
                    <a:pt x="16" y="84"/>
                    <a:pt x="16" y="84"/>
                  </a:cubicBezTo>
                  <a:cubicBezTo>
                    <a:pt x="22" y="84"/>
                    <a:pt x="22" y="84"/>
                    <a:pt x="22" y="84"/>
                  </a:cubicBezTo>
                  <a:cubicBezTo>
                    <a:pt x="23" y="84"/>
                    <a:pt x="24" y="85"/>
                    <a:pt x="24" y="86"/>
                  </a:cubicBezTo>
                  <a:cubicBezTo>
                    <a:pt x="24" y="169"/>
                    <a:pt x="24" y="169"/>
                    <a:pt x="24" y="169"/>
                  </a:cubicBezTo>
                  <a:cubicBezTo>
                    <a:pt x="24" y="171"/>
                    <a:pt x="23" y="171"/>
                    <a:pt x="22" y="171"/>
                  </a:cubicBezTo>
                  <a:lnTo>
                    <a:pt x="16" y="171"/>
                  </a:lnTo>
                  <a:close/>
                  <a:moveTo>
                    <a:pt x="177" y="232"/>
                  </a:moveTo>
                  <a:cubicBezTo>
                    <a:pt x="152" y="232"/>
                    <a:pt x="152" y="232"/>
                    <a:pt x="152" y="232"/>
                  </a:cubicBezTo>
                  <a:cubicBezTo>
                    <a:pt x="151" y="232"/>
                    <a:pt x="150" y="231"/>
                    <a:pt x="150" y="230"/>
                  </a:cubicBezTo>
                  <a:cubicBezTo>
                    <a:pt x="150" y="212"/>
                    <a:pt x="150" y="212"/>
                    <a:pt x="150" y="212"/>
                  </a:cubicBezTo>
                  <a:cubicBezTo>
                    <a:pt x="150" y="211"/>
                    <a:pt x="151" y="210"/>
                    <a:pt x="152" y="210"/>
                  </a:cubicBezTo>
                  <a:cubicBezTo>
                    <a:pt x="177" y="210"/>
                    <a:pt x="177" y="210"/>
                    <a:pt x="177" y="210"/>
                  </a:cubicBezTo>
                  <a:cubicBezTo>
                    <a:pt x="178" y="210"/>
                    <a:pt x="179" y="211"/>
                    <a:pt x="179" y="212"/>
                  </a:cubicBezTo>
                  <a:cubicBezTo>
                    <a:pt x="179" y="230"/>
                    <a:pt x="179" y="230"/>
                    <a:pt x="179" y="230"/>
                  </a:cubicBezTo>
                  <a:cubicBezTo>
                    <a:pt x="179" y="231"/>
                    <a:pt x="178" y="232"/>
                    <a:pt x="177" y="232"/>
                  </a:cubicBezTo>
                  <a:close/>
                  <a:moveTo>
                    <a:pt x="154" y="228"/>
                  </a:moveTo>
                  <a:cubicBezTo>
                    <a:pt x="175" y="228"/>
                    <a:pt x="175" y="228"/>
                    <a:pt x="175" y="228"/>
                  </a:cubicBezTo>
                  <a:cubicBezTo>
                    <a:pt x="175" y="214"/>
                    <a:pt x="175" y="214"/>
                    <a:pt x="175" y="214"/>
                  </a:cubicBezTo>
                  <a:cubicBezTo>
                    <a:pt x="154" y="214"/>
                    <a:pt x="154" y="214"/>
                    <a:pt x="154" y="214"/>
                  </a:cubicBezTo>
                  <a:lnTo>
                    <a:pt x="154" y="228"/>
                  </a:lnTo>
                  <a:close/>
                  <a:moveTo>
                    <a:pt x="147" y="232"/>
                  </a:moveTo>
                  <a:cubicBezTo>
                    <a:pt x="122" y="232"/>
                    <a:pt x="122" y="232"/>
                    <a:pt x="122" y="232"/>
                  </a:cubicBezTo>
                  <a:cubicBezTo>
                    <a:pt x="121" y="232"/>
                    <a:pt x="120" y="231"/>
                    <a:pt x="120" y="230"/>
                  </a:cubicBezTo>
                  <a:cubicBezTo>
                    <a:pt x="120" y="212"/>
                    <a:pt x="120" y="212"/>
                    <a:pt x="120" y="212"/>
                  </a:cubicBezTo>
                  <a:cubicBezTo>
                    <a:pt x="120" y="211"/>
                    <a:pt x="121" y="210"/>
                    <a:pt x="122" y="210"/>
                  </a:cubicBezTo>
                  <a:cubicBezTo>
                    <a:pt x="147" y="210"/>
                    <a:pt x="147" y="210"/>
                    <a:pt x="147" y="210"/>
                  </a:cubicBezTo>
                  <a:cubicBezTo>
                    <a:pt x="148" y="210"/>
                    <a:pt x="149" y="211"/>
                    <a:pt x="149" y="212"/>
                  </a:cubicBezTo>
                  <a:cubicBezTo>
                    <a:pt x="149" y="230"/>
                    <a:pt x="149" y="230"/>
                    <a:pt x="149" y="230"/>
                  </a:cubicBezTo>
                  <a:cubicBezTo>
                    <a:pt x="149" y="231"/>
                    <a:pt x="148" y="232"/>
                    <a:pt x="147" y="232"/>
                  </a:cubicBezTo>
                  <a:close/>
                  <a:moveTo>
                    <a:pt x="124" y="228"/>
                  </a:moveTo>
                  <a:cubicBezTo>
                    <a:pt x="145" y="228"/>
                    <a:pt x="145" y="228"/>
                    <a:pt x="145" y="228"/>
                  </a:cubicBezTo>
                  <a:cubicBezTo>
                    <a:pt x="145" y="214"/>
                    <a:pt x="145" y="214"/>
                    <a:pt x="145" y="214"/>
                  </a:cubicBezTo>
                  <a:cubicBezTo>
                    <a:pt x="124" y="214"/>
                    <a:pt x="124" y="214"/>
                    <a:pt x="124" y="214"/>
                  </a:cubicBezTo>
                  <a:lnTo>
                    <a:pt x="124" y="228"/>
                  </a:lnTo>
                  <a:close/>
                  <a:moveTo>
                    <a:pt x="118" y="232"/>
                  </a:moveTo>
                  <a:cubicBezTo>
                    <a:pt x="93" y="232"/>
                    <a:pt x="93" y="232"/>
                    <a:pt x="93" y="232"/>
                  </a:cubicBezTo>
                  <a:cubicBezTo>
                    <a:pt x="92" y="232"/>
                    <a:pt x="91" y="231"/>
                    <a:pt x="91" y="230"/>
                  </a:cubicBezTo>
                  <a:cubicBezTo>
                    <a:pt x="91" y="212"/>
                    <a:pt x="91" y="212"/>
                    <a:pt x="91" y="212"/>
                  </a:cubicBezTo>
                  <a:cubicBezTo>
                    <a:pt x="91" y="211"/>
                    <a:pt x="92" y="210"/>
                    <a:pt x="93" y="210"/>
                  </a:cubicBezTo>
                  <a:cubicBezTo>
                    <a:pt x="118" y="210"/>
                    <a:pt x="118" y="210"/>
                    <a:pt x="118" y="210"/>
                  </a:cubicBezTo>
                  <a:cubicBezTo>
                    <a:pt x="119" y="210"/>
                    <a:pt x="120" y="211"/>
                    <a:pt x="120" y="212"/>
                  </a:cubicBezTo>
                  <a:cubicBezTo>
                    <a:pt x="120" y="230"/>
                    <a:pt x="120" y="230"/>
                    <a:pt x="120" y="230"/>
                  </a:cubicBezTo>
                  <a:cubicBezTo>
                    <a:pt x="120" y="231"/>
                    <a:pt x="119" y="232"/>
                    <a:pt x="118" y="232"/>
                  </a:cubicBezTo>
                  <a:close/>
                  <a:moveTo>
                    <a:pt x="95" y="228"/>
                  </a:moveTo>
                  <a:cubicBezTo>
                    <a:pt x="116" y="228"/>
                    <a:pt x="116" y="228"/>
                    <a:pt x="116" y="228"/>
                  </a:cubicBezTo>
                  <a:cubicBezTo>
                    <a:pt x="116" y="214"/>
                    <a:pt x="116" y="214"/>
                    <a:pt x="116" y="214"/>
                  </a:cubicBezTo>
                  <a:cubicBezTo>
                    <a:pt x="95" y="214"/>
                    <a:pt x="95" y="214"/>
                    <a:pt x="95" y="214"/>
                  </a:cubicBezTo>
                  <a:lnTo>
                    <a:pt x="95" y="228"/>
                  </a:lnTo>
                  <a:close/>
                  <a:moveTo>
                    <a:pt x="177" y="210"/>
                  </a:moveTo>
                  <a:cubicBezTo>
                    <a:pt x="152" y="210"/>
                    <a:pt x="152" y="210"/>
                    <a:pt x="152" y="210"/>
                  </a:cubicBezTo>
                  <a:cubicBezTo>
                    <a:pt x="151" y="210"/>
                    <a:pt x="150" y="209"/>
                    <a:pt x="150" y="208"/>
                  </a:cubicBezTo>
                  <a:cubicBezTo>
                    <a:pt x="150" y="191"/>
                    <a:pt x="150" y="191"/>
                    <a:pt x="150" y="191"/>
                  </a:cubicBezTo>
                  <a:cubicBezTo>
                    <a:pt x="150" y="190"/>
                    <a:pt x="151" y="189"/>
                    <a:pt x="152" y="189"/>
                  </a:cubicBezTo>
                  <a:cubicBezTo>
                    <a:pt x="177" y="189"/>
                    <a:pt x="177" y="189"/>
                    <a:pt x="177" y="189"/>
                  </a:cubicBezTo>
                  <a:cubicBezTo>
                    <a:pt x="178" y="189"/>
                    <a:pt x="179" y="190"/>
                    <a:pt x="179" y="191"/>
                  </a:cubicBezTo>
                  <a:cubicBezTo>
                    <a:pt x="179" y="208"/>
                    <a:pt x="179" y="208"/>
                    <a:pt x="179" y="208"/>
                  </a:cubicBezTo>
                  <a:cubicBezTo>
                    <a:pt x="179" y="209"/>
                    <a:pt x="178" y="210"/>
                    <a:pt x="177" y="210"/>
                  </a:cubicBezTo>
                  <a:close/>
                  <a:moveTo>
                    <a:pt x="154" y="206"/>
                  </a:moveTo>
                  <a:cubicBezTo>
                    <a:pt x="175" y="206"/>
                    <a:pt x="175" y="206"/>
                    <a:pt x="175" y="206"/>
                  </a:cubicBezTo>
                  <a:cubicBezTo>
                    <a:pt x="175" y="193"/>
                    <a:pt x="175" y="193"/>
                    <a:pt x="175" y="193"/>
                  </a:cubicBezTo>
                  <a:cubicBezTo>
                    <a:pt x="154" y="193"/>
                    <a:pt x="154" y="193"/>
                    <a:pt x="154" y="193"/>
                  </a:cubicBezTo>
                  <a:lnTo>
                    <a:pt x="154" y="206"/>
                  </a:lnTo>
                  <a:close/>
                  <a:moveTo>
                    <a:pt x="147" y="210"/>
                  </a:moveTo>
                  <a:cubicBezTo>
                    <a:pt x="122" y="210"/>
                    <a:pt x="122" y="210"/>
                    <a:pt x="122" y="210"/>
                  </a:cubicBezTo>
                  <a:cubicBezTo>
                    <a:pt x="121" y="210"/>
                    <a:pt x="120" y="209"/>
                    <a:pt x="120" y="208"/>
                  </a:cubicBezTo>
                  <a:cubicBezTo>
                    <a:pt x="120" y="191"/>
                    <a:pt x="120" y="191"/>
                    <a:pt x="120" y="191"/>
                  </a:cubicBezTo>
                  <a:cubicBezTo>
                    <a:pt x="120" y="190"/>
                    <a:pt x="121" y="189"/>
                    <a:pt x="122" y="189"/>
                  </a:cubicBezTo>
                  <a:cubicBezTo>
                    <a:pt x="147" y="189"/>
                    <a:pt x="147" y="189"/>
                    <a:pt x="147" y="189"/>
                  </a:cubicBezTo>
                  <a:cubicBezTo>
                    <a:pt x="148" y="189"/>
                    <a:pt x="149" y="190"/>
                    <a:pt x="149" y="191"/>
                  </a:cubicBezTo>
                  <a:cubicBezTo>
                    <a:pt x="149" y="208"/>
                    <a:pt x="149" y="208"/>
                    <a:pt x="149" y="208"/>
                  </a:cubicBezTo>
                  <a:cubicBezTo>
                    <a:pt x="149" y="209"/>
                    <a:pt x="148" y="210"/>
                    <a:pt x="147" y="210"/>
                  </a:cubicBezTo>
                  <a:close/>
                  <a:moveTo>
                    <a:pt x="124" y="206"/>
                  </a:moveTo>
                  <a:cubicBezTo>
                    <a:pt x="145" y="206"/>
                    <a:pt x="145" y="206"/>
                    <a:pt x="145" y="206"/>
                  </a:cubicBezTo>
                  <a:cubicBezTo>
                    <a:pt x="145" y="193"/>
                    <a:pt x="145" y="193"/>
                    <a:pt x="145" y="193"/>
                  </a:cubicBezTo>
                  <a:cubicBezTo>
                    <a:pt x="124" y="193"/>
                    <a:pt x="124" y="193"/>
                    <a:pt x="124" y="193"/>
                  </a:cubicBezTo>
                  <a:lnTo>
                    <a:pt x="124" y="206"/>
                  </a:lnTo>
                  <a:close/>
                  <a:moveTo>
                    <a:pt x="118" y="210"/>
                  </a:moveTo>
                  <a:cubicBezTo>
                    <a:pt x="93" y="210"/>
                    <a:pt x="93" y="210"/>
                    <a:pt x="93" y="210"/>
                  </a:cubicBezTo>
                  <a:cubicBezTo>
                    <a:pt x="92" y="210"/>
                    <a:pt x="91" y="209"/>
                    <a:pt x="91" y="208"/>
                  </a:cubicBezTo>
                  <a:cubicBezTo>
                    <a:pt x="91" y="191"/>
                    <a:pt x="91" y="191"/>
                    <a:pt x="91" y="191"/>
                  </a:cubicBezTo>
                  <a:cubicBezTo>
                    <a:pt x="91" y="190"/>
                    <a:pt x="92" y="189"/>
                    <a:pt x="93" y="189"/>
                  </a:cubicBezTo>
                  <a:cubicBezTo>
                    <a:pt x="118" y="189"/>
                    <a:pt x="118" y="189"/>
                    <a:pt x="118" y="189"/>
                  </a:cubicBezTo>
                  <a:cubicBezTo>
                    <a:pt x="119" y="189"/>
                    <a:pt x="120" y="190"/>
                    <a:pt x="120" y="191"/>
                  </a:cubicBezTo>
                  <a:cubicBezTo>
                    <a:pt x="120" y="208"/>
                    <a:pt x="120" y="208"/>
                    <a:pt x="120" y="208"/>
                  </a:cubicBezTo>
                  <a:cubicBezTo>
                    <a:pt x="120" y="209"/>
                    <a:pt x="119" y="210"/>
                    <a:pt x="118" y="210"/>
                  </a:cubicBezTo>
                  <a:close/>
                  <a:moveTo>
                    <a:pt x="95" y="206"/>
                  </a:moveTo>
                  <a:cubicBezTo>
                    <a:pt x="116" y="206"/>
                    <a:pt x="116" y="206"/>
                    <a:pt x="116" y="206"/>
                  </a:cubicBezTo>
                  <a:cubicBezTo>
                    <a:pt x="116" y="193"/>
                    <a:pt x="116" y="193"/>
                    <a:pt x="116" y="193"/>
                  </a:cubicBezTo>
                  <a:cubicBezTo>
                    <a:pt x="95" y="193"/>
                    <a:pt x="95" y="193"/>
                    <a:pt x="95" y="193"/>
                  </a:cubicBezTo>
                  <a:lnTo>
                    <a:pt x="95" y="206"/>
                  </a:lnTo>
                  <a:close/>
                  <a:moveTo>
                    <a:pt x="177" y="188"/>
                  </a:moveTo>
                  <a:cubicBezTo>
                    <a:pt x="152" y="188"/>
                    <a:pt x="152" y="188"/>
                    <a:pt x="152" y="188"/>
                  </a:cubicBezTo>
                  <a:cubicBezTo>
                    <a:pt x="151" y="188"/>
                    <a:pt x="150" y="187"/>
                    <a:pt x="150" y="186"/>
                  </a:cubicBezTo>
                  <a:cubicBezTo>
                    <a:pt x="150" y="169"/>
                    <a:pt x="150" y="169"/>
                    <a:pt x="150" y="169"/>
                  </a:cubicBezTo>
                  <a:cubicBezTo>
                    <a:pt x="150" y="168"/>
                    <a:pt x="151" y="167"/>
                    <a:pt x="152" y="167"/>
                  </a:cubicBezTo>
                  <a:cubicBezTo>
                    <a:pt x="177" y="167"/>
                    <a:pt x="177" y="167"/>
                    <a:pt x="177" y="167"/>
                  </a:cubicBezTo>
                  <a:cubicBezTo>
                    <a:pt x="178" y="167"/>
                    <a:pt x="179" y="168"/>
                    <a:pt x="179" y="169"/>
                  </a:cubicBezTo>
                  <a:cubicBezTo>
                    <a:pt x="179" y="186"/>
                    <a:pt x="179" y="186"/>
                    <a:pt x="179" y="186"/>
                  </a:cubicBezTo>
                  <a:cubicBezTo>
                    <a:pt x="179" y="187"/>
                    <a:pt x="178" y="188"/>
                    <a:pt x="177" y="188"/>
                  </a:cubicBezTo>
                  <a:close/>
                  <a:moveTo>
                    <a:pt x="154" y="184"/>
                  </a:moveTo>
                  <a:cubicBezTo>
                    <a:pt x="175" y="184"/>
                    <a:pt x="175" y="184"/>
                    <a:pt x="175" y="184"/>
                  </a:cubicBezTo>
                  <a:cubicBezTo>
                    <a:pt x="175" y="171"/>
                    <a:pt x="175" y="171"/>
                    <a:pt x="175" y="171"/>
                  </a:cubicBezTo>
                  <a:cubicBezTo>
                    <a:pt x="154" y="171"/>
                    <a:pt x="154" y="171"/>
                    <a:pt x="154" y="171"/>
                  </a:cubicBezTo>
                  <a:lnTo>
                    <a:pt x="154" y="184"/>
                  </a:lnTo>
                  <a:close/>
                  <a:moveTo>
                    <a:pt x="147" y="188"/>
                  </a:moveTo>
                  <a:cubicBezTo>
                    <a:pt x="122" y="188"/>
                    <a:pt x="122" y="188"/>
                    <a:pt x="122" y="188"/>
                  </a:cubicBezTo>
                  <a:cubicBezTo>
                    <a:pt x="121" y="188"/>
                    <a:pt x="120" y="187"/>
                    <a:pt x="120" y="186"/>
                  </a:cubicBezTo>
                  <a:cubicBezTo>
                    <a:pt x="120" y="169"/>
                    <a:pt x="120" y="169"/>
                    <a:pt x="120" y="169"/>
                  </a:cubicBezTo>
                  <a:cubicBezTo>
                    <a:pt x="120" y="168"/>
                    <a:pt x="121" y="167"/>
                    <a:pt x="122" y="167"/>
                  </a:cubicBezTo>
                  <a:cubicBezTo>
                    <a:pt x="147" y="167"/>
                    <a:pt x="147" y="167"/>
                    <a:pt x="147" y="167"/>
                  </a:cubicBezTo>
                  <a:cubicBezTo>
                    <a:pt x="148" y="167"/>
                    <a:pt x="149" y="168"/>
                    <a:pt x="149" y="169"/>
                  </a:cubicBezTo>
                  <a:cubicBezTo>
                    <a:pt x="149" y="186"/>
                    <a:pt x="149" y="186"/>
                    <a:pt x="149" y="186"/>
                  </a:cubicBezTo>
                  <a:cubicBezTo>
                    <a:pt x="149" y="187"/>
                    <a:pt x="148" y="188"/>
                    <a:pt x="147" y="188"/>
                  </a:cubicBezTo>
                  <a:close/>
                  <a:moveTo>
                    <a:pt x="124" y="184"/>
                  </a:moveTo>
                  <a:cubicBezTo>
                    <a:pt x="145" y="184"/>
                    <a:pt x="145" y="184"/>
                    <a:pt x="145" y="184"/>
                  </a:cubicBezTo>
                  <a:cubicBezTo>
                    <a:pt x="145" y="171"/>
                    <a:pt x="145" y="171"/>
                    <a:pt x="145" y="171"/>
                  </a:cubicBezTo>
                  <a:cubicBezTo>
                    <a:pt x="124" y="171"/>
                    <a:pt x="124" y="171"/>
                    <a:pt x="124" y="171"/>
                  </a:cubicBezTo>
                  <a:lnTo>
                    <a:pt x="124" y="184"/>
                  </a:lnTo>
                  <a:close/>
                  <a:moveTo>
                    <a:pt x="118" y="188"/>
                  </a:moveTo>
                  <a:cubicBezTo>
                    <a:pt x="93" y="188"/>
                    <a:pt x="93" y="188"/>
                    <a:pt x="93" y="188"/>
                  </a:cubicBezTo>
                  <a:cubicBezTo>
                    <a:pt x="92" y="188"/>
                    <a:pt x="91" y="187"/>
                    <a:pt x="91" y="186"/>
                  </a:cubicBezTo>
                  <a:cubicBezTo>
                    <a:pt x="91" y="169"/>
                    <a:pt x="91" y="169"/>
                    <a:pt x="91" y="169"/>
                  </a:cubicBezTo>
                  <a:cubicBezTo>
                    <a:pt x="91" y="168"/>
                    <a:pt x="92" y="167"/>
                    <a:pt x="93" y="167"/>
                  </a:cubicBezTo>
                  <a:cubicBezTo>
                    <a:pt x="118" y="167"/>
                    <a:pt x="118" y="167"/>
                    <a:pt x="118" y="167"/>
                  </a:cubicBezTo>
                  <a:cubicBezTo>
                    <a:pt x="119" y="167"/>
                    <a:pt x="120" y="168"/>
                    <a:pt x="120" y="169"/>
                  </a:cubicBezTo>
                  <a:cubicBezTo>
                    <a:pt x="120" y="186"/>
                    <a:pt x="120" y="186"/>
                    <a:pt x="120" y="186"/>
                  </a:cubicBezTo>
                  <a:cubicBezTo>
                    <a:pt x="120" y="187"/>
                    <a:pt x="119" y="188"/>
                    <a:pt x="118" y="188"/>
                  </a:cubicBezTo>
                  <a:close/>
                  <a:moveTo>
                    <a:pt x="95" y="184"/>
                  </a:moveTo>
                  <a:cubicBezTo>
                    <a:pt x="116" y="184"/>
                    <a:pt x="116" y="184"/>
                    <a:pt x="116" y="184"/>
                  </a:cubicBezTo>
                  <a:cubicBezTo>
                    <a:pt x="116" y="171"/>
                    <a:pt x="116" y="171"/>
                    <a:pt x="116" y="171"/>
                  </a:cubicBezTo>
                  <a:cubicBezTo>
                    <a:pt x="95" y="171"/>
                    <a:pt x="95" y="171"/>
                    <a:pt x="95" y="171"/>
                  </a:cubicBezTo>
                  <a:lnTo>
                    <a:pt x="95" y="184"/>
                  </a:lnTo>
                  <a:close/>
                  <a:moveTo>
                    <a:pt x="177" y="166"/>
                  </a:moveTo>
                  <a:cubicBezTo>
                    <a:pt x="152" y="166"/>
                    <a:pt x="152" y="166"/>
                    <a:pt x="152" y="166"/>
                  </a:cubicBezTo>
                  <a:cubicBezTo>
                    <a:pt x="151" y="166"/>
                    <a:pt x="150" y="165"/>
                    <a:pt x="150" y="164"/>
                  </a:cubicBezTo>
                  <a:cubicBezTo>
                    <a:pt x="150" y="155"/>
                    <a:pt x="150" y="155"/>
                    <a:pt x="150" y="155"/>
                  </a:cubicBezTo>
                  <a:cubicBezTo>
                    <a:pt x="150" y="154"/>
                    <a:pt x="151" y="153"/>
                    <a:pt x="152" y="153"/>
                  </a:cubicBezTo>
                  <a:cubicBezTo>
                    <a:pt x="177" y="153"/>
                    <a:pt x="177" y="153"/>
                    <a:pt x="177" y="153"/>
                  </a:cubicBezTo>
                  <a:cubicBezTo>
                    <a:pt x="178" y="153"/>
                    <a:pt x="179" y="154"/>
                    <a:pt x="179" y="155"/>
                  </a:cubicBezTo>
                  <a:cubicBezTo>
                    <a:pt x="179" y="164"/>
                    <a:pt x="179" y="164"/>
                    <a:pt x="179" y="164"/>
                  </a:cubicBezTo>
                  <a:cubicBezTo>
                    <a:pt x="179" y="165"/>
                    <a:pt x="178" y="166"/>
                    <a:pt x="177" y="166"/>
                  </a:cubicBezTo>
                  <a:close/>
                  <a:moveTo>
                    <a:pt x="154" y="162"/>
                  </a:moveTo>
                  <a:cubicBezTo>
                    <a:pt x="175" y="162"/>
                    <a:pt x="175" y="162"/>
                    <a:pt x="175" y="162"/>
                  </a:cubicBezTo>
                  <a:cubicBezTo>
                    <a:pt x="175" y="157"/>
                    <a:pt x="175" y="157"/>
                    <a:pt x="175" y="157"/>
                  </a:cubicBezTo>
                  <a:cubicBezTo>
                    <a:pt x="154" y="157"/>
                    <a:pt x="154" y="157"/>
                    <a:pt x="154" y="157"/>
                  </a:cubicBezTo>
                  <a:lnTo>
                    <a:pt x="154" y="162"/>
                  </a:lnTo>
                  <a:close/>
                  <a:moveTo>
                    <a:pt x="147" y="166"/>
                  </a:moveTo>
                  <a:cubicBezTo>
                    <a:pt x="122" y="166"/>
                    <a:pt x="122" y="166"/>
                    <a:pt x="122" y="166"/>
                  </a:cubicBezTo>
                  <a:cubicBezTo>
                    <a:pt x="121" y="166"/>
                    <a:pt x="120" y="165"/>
                    <a:pt x="120" y="164"/>
                  </a:cubicBezTo>
                  <a:cubicBezTo>
                    <a:pt x="120" y="155"/>
                    <a:pt x="120" y="155"/>
                    <a:pt x="120" y="155"/>
                  </a:cubicBezTo>
                  <a:cubicBezTo>
                    <a:pt x="120" y="154"/>
                    <a:pt x="121" y="153"/>
                    <a:pt x="122" y="153"/>
                  </a:cubicBezTo>
                  <a:cubicBezTo>
                    <a:pt x="147" y="153"/>
                    <a:pt x="147" y="153"/>
                    <a:pt x="147" y="153"/>
                  </a:cubicBezTo>
                  <a:cubicBezTo>
                    <a:pt x="148" y="153"/>
                    <a:pt x="149" y="154"/>
                    <a:pt x="149" y="155"/>
                  </a:cubicBezTo>
                  <a:cubicBezTo>
                    <a:pt x="149" y="164"/>
                    <a:pt x="149" y="164"/>
                    <a:pt x="149" y="164"/>
                  </a:cubicBezTo>
                  <a:cubicBezTo>
                    <a:pt x="149" y="165"/>
                    <a:pt x="148" y="166"/>
                    <a:pt x="147" y="166"/>
                  </a:cubicBezTo>
                  <a:close/>
                  <a:moveTo>
                    <a:pt x="124" y="162"/>
                  </a:moveTo>
                  <a:cubicBezTo>
                    <a:pt x="145" y="162"/>
                    <a:pt x="145" y="162"/>
                    <a:pt x="145" y="162"/>
                  </a:cubicBezTo>
                  <a:cubicBezTo>
                    <a:pt x="145" y="157"/>
                    <a:pt x="145" y="157"/>
                    <a:pt x="145" y="157"/>
                  </a:cubicBezTo>
                  <a:cubicBezTo>
                    <a:pt x="124" y="157"/>
                    <a:pt x="124" y="157"/>
                    <a:pt x="124" y="157"/>
                  </a:cubicBezTo>
                  <a:lnTo>
                    <a:pt x="124" y="162"/>
                  </a:lnTo>
                  <a:close/>
                  <a:moveTo>
                    <a:pt x="118" y="166"/>
                  </a:moveTo>
                  <a:cubicBezTo>
                    <a:pt x="93" y="166"/>
                    <a:pt x="93" y="166"/>
                    <a:pt x="93" y="166"/>
                  </a:cubicBezTo>
                  <a:cubicBezTo>
                    <a:pt x="92" y="166"/>
                    <a:pt x="91" y="165"/>
                    <a:pt x="91" y="164"/>
                  </a:cubicBezTo>
                  <a:cubicBezTo>
                    <a:pt x="91" y="155"/>
                    <a:pt x="91" y="155"/>
                    <a:pt x="91" y="155"/>
                  </a:cubicBezTo>
                  <a:cubicBezTo>
                    <a:pt x="91" y="154"/>
                    <a:pt x="92" y="153"/>
                    <a:pt x="93" y="153"/>
                  </a:cubicBezTo>
                  <a:cubicBezTo>
                    <a:pt x="118" y="153"/>
                    <a:pt x="118" y="153"/>
                    <a:pt x="118" y="153"/>
                  </a:cubicBezTo>
                  <a:cubicBezTo>
                    <a:pt x="119" y="153"/>
                    <a:pt x="120" y="154"/>
                    <a:pt x="120" y="155"/>
                  </a:cubicBezTo>
                  <a:cubicBezTo>
                    <a:pt x="120" y="164"/>
                    <a:pt x="120" y="164"/>
                    <a:pt x="120" y="164"/>
                  </a:cubicBezTo>
                  <a:cubicBezTo>
                    <a:pt x="120" y="165"/>
                    <a:pt x="119" y="166"/>
                    <a:pt x="118" y="166"/>
                  </a:cubicBezTo>
                  <a:close/>
                  <a:moveTo>
                    <a:pt x="95" y="162"/>
                  </a:moveTo>
                  <a:cubicBezTo>
                    <a:pt x="116" y="162"/>
                    <a:pt x="116" y="162"/>
                    <a:pt x="116" y="162"/>
                  </a:cubicBezTo>
                  <a:cubicBezTo>
                    <a:pt x="116" y="157"/>
                    <a:pt x="116" y="157"/>
                    <a:pt x="116" y="157"/>
                  </a:cubicBezTo>
                  <a:cubicBezTo>
                    <a:pt x="95" y="157"/>
                    <a:pt x="95" y="157"/>
                    <a:pt x="95" y="157"/>
                  </a:cubicBezTo>
                  <a:lnTo>
                    <a:pt x="95" y="162"/>
                  </a:lnTo>
                  <a:close/>
                  <a:moveTo>
                    <a:pt x="182" y="106"/>
                  </a:moveTo>
                  <a:cubicBezTo>
                    <a:pt x="88" y="106"/>
                    <a:pt x="88" y="106"/>
                    <a:pt x="88" y="106"/>
                  </a:cubicBezTo>
                  <a:cubicBezTo>
                    <a:pt x="83" y="106"/>
                    <a:pt x="79" y="102"/>
                    <a:pt x="79" y="96"/>
                  </a:cubicBezTo>
                  <a:cubicBezTo>
                    <a:pt x="79" y="26"/>
                    <a:pt x="79" y="26"/>
                    <a:pt x="79" y="26"/>
                  </a:cubicBezTo>
                  <a:cubicBezTo>
                    <a:pt x="79" y="20"/>
                    <a:pt x="83" y="15"/>
                    <a:pt x="88" y="15"/>
                  </a:cubicBezTo>
                  <a:cubicBezTo>
                    <a:pt x="182" y="15"/>
                    <a:pt x="182" y="15"/>
                    <a:pt x="182" y="15"/>
                  </a:cubicBezTo>
                  <a:cubicBezTo>
                    <a:pt x="187" y="15"/>
                    <a:pt x="191" y="20"/>
                    <a:pt x="191" y="26"/>
                  </a:cubicBezTo>
                  <a:cubicBezTo>
                    <a:pt x="191" y="96"/>
                    <a:pt x="191" y="96"/>
                    <a:pt x="191" y="96"/>
                  </a:cubicBezTo>
                  <a:cubicBezTo>
                    <a:pt x="191" y="102"/>
                    <a:pt x="187" y="106"/>
                    <a:pt x="182" y="106"/>
                  </a:cubicBezTo>
                  <a:close/>
                  <a:moveTo>
                    <a:pt x="88" y="19"/>
                  </a:moveTo>
                  <a:cubicBezTo>
                    <a:pt x="85" y="19"/>
                    <a:pt x="83" y="22"/>
                    <a:pt x="83" y="26"/>
                  </a:cubicBezTo>
                  <a:cubicBezTo>
                    <a:pt x="83" y="96"/>
                    <a:pt x="83" y="96"/>
                    <a:pt x="83" y="96"/>
                  </a:cubicBezTo>
                  <a:cubicBezTo>
                    <a:pt x="83" y="99"/>
                    <a:pt x="85" y="102"/>
                    <a:pt x="88" y="102"/>
                  </a:cubicBezTo>
                  <a:cubicBezTo>
                    <a:pt x="182" y="102"/>
                    <a:pt x="182" y="102"/>
                    <a:pt x="182" y="102"/>
                  </a:cubicBezTo>
                  <a:cubicBezTo>
                    <a:pt x="185" y="102"/>
                    <a:pt x="187" y="99"/>
                    <a:pt x="187" y="96"/>
                  </a:cubicBezTo>
                  <a:cubicBezTo>
                    <a:pt x="187" y="26"/>
                    <a:pt x="187" y="26"/>
                    <a:pt x="187" y="26"/>
                  </a:cubicBezTo>
                  <a:cubicBezTo>
                    <a:pt x="187" y="22"/>
                    <a:pt x="185" y="19"/>
                    <a:pt x="182" y="19"/>
                  </a:cubicBezTo>
                  <a:lnTo>
                    <a:pt x="88" y="19"/>
                  </a:lnTo>
                  <a:close/>
                </a:path>
              </a:pathLst>
            </a:custGeom>
            <a:solidFill>
              <a:srgbClr val="202234"/>
            </a:solidFill>
            <a:ln>
              <a:noFill/>
            </a:ln>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grpSp>
          <p:nvGrpSpPr>
            <p:cNvPr id="723" name="Group 722">
              <a:extLst>
                <a:ext uri="{FF2B5EF4-FFF2-40B4-BE49-F238E27FC236}">
                  <a16:creationId xmlns:a16="http://schemas.microsoft.com/office/drawing/2014/main" id="{D9F95F5E-EA0D-4962-8325-44BA50EFB8A1}"/>
                </a:ext>
              </a:extLst>
            </p:cNvPr>
            <p:cNvGrpSpPr/>
            <p:nvPr/>
          </p:nvGrpSpPr>
          <p:grpSpPr>
            <a:xfrm>
              <a:off x="4706198" y="1246856"/>
              <a:ext cx="390630" cy="370909"/>
              <a:chOff x="16603663" y="1219200"/>
              <a:chExt cx="817563" cy="776288"/>
            </a:xfrm>
            <a:solidFill>
              <a:srgbClr val="202234"/>
            </a:solidFill>
          </p:grpSpPr>
          <p:sp>
            <p:nvSpPr>
              <p:cNvPr id="885" name="Freeform 60">
                <a:extLst>
                  <a:ext uri="{FF2B5EF4-FFF2-40B4-BE49-F238E27FC236}">
                    <a16:creationId xmlns:a16="http://schemas.microsoft.com/office/drawing/2014/main" id="{FD2BFB3F-7064-4A42-A394-6AAF062A7A1A}"/>
                  </a:ext>
                </a:extLst>
              </p:cNvPr>
              <p:cNvSpPr>
                <a:spLocks noEditPoints="1"/>
              </p:cNvSpPr>
              <p:nvPr/>
            </p:nvSpPr>
            <p:spPr bwMode="auto">
              <a:xfrm>
                <a:off x="16603663" y="1219200"/>
                <a:ext cx="817563" cy="776288"/>
              </a:xfrm>
              <a:custGeom>
                <a:avLst/>
                <a:gdLst>
                  <a:gd name="T0" fmla="*/ 38 w 248"/>
                  <a:gd name="T1" fmla="*/ 235 h 235"/>
                  <a:gd name="T2" fmla="*/ 40 w 248"/>
                  <a:gd name="T3" fmla="*/ 221 h 235"/>
                  <a:gd name="T4" fmla="*/ 14 w 248"/>
                  <a:gd name="T5" fmla="*/ 219 h 235"/>
                  <a:gd name="T6" fmla="*/ 0 w 248"/>
                  <a:gd name="T7" fmla="*/ 215 h 235"/>
                  <a:gd name="T8" fmla="*/ 10 w 248"/>
                  <a:gd name="T9" fmla="*/ 147 h 235"/>
                  <a:gd name="T10" fmla="*/ 44 w 248"/>
                  <a:gd name="T11" fmla="*/ 144 h 235"/>
                  <a:gd name="T12" fmla="*/ 47 w 248"/>
                  <a:gd name="T13" fmla="*/ 4 h 235"/>
                  <a:gd name="T14" fmla="*/ 155 w 248"/>
                  <a:gd name="T15" fmla="*/ 0 h 235"/>
                  <a:gd name="T16" fmla="*/ 200 w 248"/>
                  <a:gd name="T17" fmla="*/ 42 h 235"/>
                  <a:gd name="T18" fmla="*/ 201 w 248"/>
                  <a:gd name="T19" fmla="*/ 142 h 235"/>
                  <a:gd name="T20" fmla="*/ 228 w 248"/>
                  <a:gd name="T21" fmla="*/ 144 h 235"/>
                  <a:gd name="T22" fmla="*/ 247 w 248"/>
                  <a:gd name="T23" fmla="*/ 157 h 235"/>
                  <a:gd name="T24" fmla="*/ 248 w 248"/>
                  <a:gd name="T25" fmla="*/ 213 h 235"/>
                  <a:gd name="T26" fmla="*/ 209 w 248"/>
                  <a:gd name="T27" fmla="*/ 217 h 235"/>
                  <a:gd name="T28" fmla="*/ 213 w 248"/>
                  <a:gd name="T29" fmla="*/ 230 h 235"/>
                  <a:gd name="T30" fmla="*/ 124 w 248"/>
                  <a:gd name="T31" fmla="*/ 235 h 235"/>
                  <a:gd name="T32" fmla="*/ 193 w 248"/>
                  <a:gd name="T33" fmla="*/ 145 h 235"/>
                  <a:gd name="T34" fmla="*/ 195 w 248"/>
                  <a:gd name="T35" fmla="*/ 47 h 235"/>
                  <a:gd name="T36" fmla="*/ 176 w 248"/>
                  <a:gd name="T37" fmla="*/ 27 h 235"/>
                  <a:gd name="T38" fmla="*/ 154 w 248"/>
                  <a:gd name="T39" fmla="*/ 6 h 235"/>
                  <a:gd name="T40" fmla="*/ 54 w 248"/>
                  <a:gd name="T41" fmla="*/ 6 h 235"/>
                  <a:gd name="T42" fmla="*/ 52 w 248"/>
                  <a:gd name="T43" fmla="*/ 9 h 235"/>
                  <a:gd name="T44" fmla="*/ 55 w 248"/>
                  <a:gd name="T45" fmla="*/ 145 h 235"/>
                  <a:gd name="T46" fmla="*/ 206 w 248"/>
                  <a:gd name="T47" fmla="*/ 228 h 235"/>
                  <a:gd name="T48" fmla="*/ 194 w 248"/>
                  <a:gd name="T49" fmla="*/ 206 h 235"/>
                  <a:gd name="T50" fmla="*/ 199 w 248"/>
                  <a:gd name="T51" fmla="*/ 204 h 235"/>
                  <a:gd name="T52" fmla="*/ 205 w 248"/>
                  <a:gd name="T53" fmla="*/ 211 h 235"/>
                  <a:gd name="T54" fmla="*/ 242 w 248"/>
                  <a:gd name="T55" fmla="*/ 209 h 235"/>
                  <a:gd name="T56" fmla="*/ 229 w 248"/>
                  <a:gd name="T57" fmla="*/ 150 h 235"/>
                  <a:gd name="T58" fmla="*/ 13 w 248"/>
                  <a:gd name="T59" fmla="*/ 151 h 235"/>
                  <a:gd name="T60" fmla="*/ 5 w 248"/>
                  <a:gd name="T61" fmla="*/ 211 h 235"/>
                  <a:gd name="T62" fmla="*/ 42 w 248"/>
                  <a:gd name="T63" fmla="*/ 213 h 235"/>
                  <a:gd name="T64" fmla="*/ 48 w 248"/>
                  <a:gd name="T65" fmla="*/ 204 h 235"/>
                  <a:gd name="T66" fmla="*/ 53 w 248"/>
                  <a:gd name="T67" fmla="*/ 203 h 235"/>
                  <a:gd name="T68" fmla="*/ 44 w 248"/>
                  <a:gd name="T69" fmla="*/ 227 h 235"/>
                  <a:gd name="T70" fmla="*/ 171 w 248"/>
                  <a:gd name="T71" fmla="*/ 229 h 235"/>
                  <a:gd name="T72" fmla="*/ 206 w 248"/>
                  <a:gd name="T73" fmla="*/ 22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8" h="235">
                    <a:moveTo>
                      <a:pt x="124" y="235"/>
                    </a:moveTo>
                    <a:cubicBezTo>
                      <a:pt x="96" y="235"/>
                      <a:pt x="67" y="235"/>
                      <a:pt x="38" y="235"/>
                    </a:cubicBezTo>
                    <a:cubicBezTo>
                      <a:pt x="35" y="235"/>
                      <a:pt x="34" y="232"/>
                      <a:pt x="35" y="229"/>
                    </a:cubicBezTo>
                    <a:cubicBezTo>
                      <a:pt x="37" y="226"/>
                      <a:pt x="38" y="224"/>
                      <a:pt x="40" y="221"/>
                    </a:cubicBezTo>
                    <a:cubicBezTo>
                      <a:pt x="41" y="219"/>
                      <a:pt x="41" y="219"/>
                      <a:pt x="38" y="219"/>
                    </a:cubicBezTo>
                    <a:cubicBezTo>
                      <a:pt x="30" y="219"/>
                      <a:pt x="22" y="219"/>
                      <a:pt x="14" y="219"/>
                    </a:cubicBezTo>
                    <a:cubicBezTo>
                      <a:pt x="11" y="219"/>
                      <a:pt x="7" y="219"/>
                      <a:pt x="4" y="219"/>
                    </a:cubicBezTo>
                    <a:cubicBezTo>
                      <a:pt x="1" y="219"/>
                      <a:pt x="0" y="217"/>
                      <a:pt x="0" y="215"/>
                    </a:cubicBezTo>
                    <a:cubicBezTo>
                      <a:pt x="0" y="198"/>
                      <a:pt x="0" y="181"/>
                      <a:pt x="0" y="165"/>
                    </a:cubicBezTo>
                    <a:cubicBezTo>
                      <a:pt x="0" y="157"/>
                      <a:pt x="3" y="150"/>
                      <a:pt x="10" y="147"/>
                    </a:cubicBezTo>
                    <a:cubicBezTo>
                      <a:pt x="12" y="145"/>
                      <a:pt x="15" y="145"/>
                      <a:pt x="18" y="145"/>
                    </a:cubicBezTo>
                    <a:cubicBezTo>
                      <a:pt x="27" y="144"/>
                      <a:pt x="36" y="144"/>
                      <a:pt x="44" y="144"/>
                    </a:cubicBezTo>
                    <a:cubicBezTo>
                      <a:pt x="47" y="144"/>
                      <a:pt x="47" y="144"/>
                      <a:pt x="47" y="142"/>
                    </a:cubicBezTo>
                    <a:cubicBezTo>
                      <a:pt x="47" y="96"/>
                      <a:pt x="47" y="50"/>
                      <a:pt x="47" y="4"/>
                    </a:cubicBezTo>
                    <a:cubicBezTo>
                      <a:pt x="47" y="1"/>
                      <a:pt x="48" y="0"/>
                      <a:pt x="51" y="0"/>
                    </a:cubicBezTo>
                    <a:cubicBezTo>
                      <a:pt x="86" y="0"/>
                      <a:pt x="121" y="0"/>
                      <a:pt x="155" y="0"/>
                    </a:cubicBezTo>
                    <a:cubicBezTo>
                      <a:pt x="157" y="0"/>
                      <a:pt x="159" y="1"/>
                      <a:pt x="160" y="2"/>
                    </a:cubicBezTo>
                    <a:cubicBezTo>
                      <a:pt x="173" y="15"/>
                      <a:pt x="186" y="28"/>
                      <a:pt x="200" y="42"/>
                    </a:cubicBezTo>
                    <a:cubicBezTo>
                      <a:pt x="201" y="42"/>
                      <a:pt x="201" y="43"/>
                      <a:pt x="201" y="45"/>
                    </a:cubicBezTo>
                    <a:cubicBezTo>
                      <a:pt x="201" y="77"/>
                      <a:pt x="201" y="110"/>
                      <a:pt x="201" y="142"/>
                    </a:cubicBezTo>
                    <a:cubicBezTo>
                      <a:pt x="201" y="144"/>
                      <a:pt x="201" y="144"/>
                      <a:pt x="203" y="144"/>
                    </a:cubicBezTo>
                    <a:cubicBezTo>
                      <a:pt x="211" y="144"/>
                      <a:pt x="220" y="145"/>
                      <a:pt x="228" y="144"/>
                    </a:cubicBezTo>
                    <a:cubicBezTo>
                      <a:pt x="232" y="144"/>
                      <a:pt x="236" y="146"/>
                      <a:pt x="240" y="148"/>
                    </a:cubicBezTo>
                    <a:cubicBezTo>
                      <a:pt x="243" y="150"/>
                      <a:pt x="245" y="154"/>
                      <a:pt x="247" y="157"/>
                    </a:cubicBezTo>
                    <a:cubicBezTo>
                      <a:pt x="248" y="160"/>
                      <a:pt x="248" y="163"/>
                      <a:pt x="248" y="165"/>
                    </a:cubicBezTo>
                    <a:cubicBezTo>
                      <a:pt x="248" y="181"/>
                      <a:pt x="248" y="197"/>
                      <a:pt x="248" y="213"/>
                    </a:cubicBezTo>
                    <a:cubicBezTo>
                      <a:pt x="248" y="216"/>
                      <a:pt x="247" y="217"/>
                      <a:pt x="244" y="217"/>
                    </a:cubicBezTo>
                    <a:cubicBezTo>
                      <a:pt x="233" y="217"/>
                      <a:pt x="221" y="217"/>
                      <a:pt x="209" y="217"/>
                    </a:cubicBezTo>
                    <a:cubicBezTo>
                      <a:pt x="206" y="217"/>
                      <a:pt x="206" y="217"/>
                      <a:pt x="207" y="219"/>
                    </a:cubicBezTo>
                    <a:cubicBezTo>
                      <a:pt x="209" y="223"/>
                      <a:pt x="211" y="226"/>
                      <a:pt x="213" y="230"/>
                    </a:cubicBezTo>
                    <a:cubicBezTo>
                      <a:pt x="214" y="232"/>
                      <a:pt x="213" y="235"/>
                      <a:pt x="210" y="235"/>
                    </a:cubicBezTo>
                    <a:cubicBezTo>
                      <a:pt x="181" y="235"/>
                      <a:pt x="153" y="235"/>
                      <a:pt x="124" y="235"/>
                    </a:cubicBezTo>
                    <a:close/>
                    <a:moveTo>
                      <a:pt x="124" y="145"/>
                    </a:moveTo>
                    <a:cubicBezTo>
                      <a:pt x="147" y="145"/>
                      <a:pt x="170" y="145"/>
                      <a:pt x="193" y="145"/>
                    </a:cubicBezTo>
                    <a:cubicBezTo>
                      <a:pt x="195" y="145"/>
                      <a:pt x="195" y="145"/>
                      <a:pt x="195" y="142"/>
                    </a:cubicBezTo>
                    <a:cubicBezTo>
                      <a:pt x="195" y="110"/>
                      <a:pt x="195" y="79"/>
                      <a:pt x="195" y="47"/>
                    </a:cubicBezTo>
                    <a:cubicBezTo>
                      <a:pt x="195" y="46"/>
                      <a:pt x="195" y="45"/>
                      <a:pt x="194" y="44"/>
                    </a:cubicBezTo>
                    <a:cubicBezTo>
                      <a:pt x="188" y="38"/>
                      <a:pt x="182" y="33"/>
                      <a:pt x="176" y="27"/>
                    </a:cubicBezTo>
                    <a:cubicBezTo>
                      <a:pt x="170" y="20"/>
                      <a:pt x="163" y="14"/>
                      <a:pt x="157" y="7"/>
                    </a:cubicBezTo>
                    <a:cubicBezTo>
                      <a:pt x="156" y="7"/>
                      <a:pt x="155" y="6"/>
                      <a:pt x="154" y="6"/>
                    </a:cubicBezTo>
                    <a:cubicBezTo>
                      <a:pt x="121" y="6"/>
                      <a:pt x="89" y="6"/>
                      <a:pt x="56" y="6"/>
                    </a:cubicBezTo>
                    <a:cubicBezTo>
                      <a:pt x="55" y="6"/>
                      <a:pt x="55" y="6"/>
                      <a:pt x="54" y="6"/>
                    </a:cubicBezTo>
                    <a:cubicBezTo>
                      <a:pt x="53" y="6"/>
                      <a:pt x="53" y="6"/>
                      <a:pt x="53" y="7"/>
                    </a:cubicBezTo>
                    <a:cubicBezTo>
                      <a:pt x="53" y="8"/>
                      <a:pt x="52" y="8"/>
                      <a:pt x="52" y="9"/>
                    </a:cubicBezTo>
                    <a:cubicBezTo>
                      <a:pt x="52" y="53"/>
                      <a:pt x="52" y="98"/>
                      <a:pt x="52" y="142"/>
                    </a:cubicBezTo>
                    <a:cubicBezTo>
                      <a:pt x="52" y="144"/>
                      <a:pt x="53" y="145"/>
                      <a:pt x="55" y="145"/>
                    </a:cubicBezTo>
                    <a:cubicBezTo>
                      <a:pt x="78" y="145"/>
                      <a:pt x="101" y="145"/>
                      <a:pt x="124" y="145"/>
                    </a:cubicBezTo>
                    <a:close/>
                    <a:moveTo>
                      <a:pt x="206" y="228"/>
                    </a:moveTo>
                    <a:cubicBezTo>
                      <a:pt x="203" y="223"/>
                      <a:pt x="200" y="218"/>
                      <a:pt x="197" y="213"/>
                    </a:cubicBezTo>
                    <a:cubicBezTo>
                      <a:pt x="196" y="211"/>
                      <a:pt x="195" y="208"/>
                      <a:pt x="194" y="206"/>
                    </a:cubicBezTo>
                    <a:cubicBezTo>
                      <a:pt x="193" y="204"/>
                      <a:pt x="194" y="203"/>
                      <a:pt x="195" y="202"/>
                    </a:cubicBezTo>
                    <a:cubicBezTo>
                      <a:pt x="196" y="202"/>
                      <a:pt x="198" y="202"/>
                      <a:pt x="199" y="204"/>
                    </a:cubicBezTo>
                    <a:cubicBezTo>
                      <a:pt x="200" y="206"/>
                      <a:pt x="201" y="208"/>
                      <a:pt x="202" y="210"/>
                    </a:cubicBezTo>
                    <a:cubicBezTo>
                      <a:pt x="203" y="211"/>
                      <a:pt x="204" y="211"/>
                      <a:pt x="205" y="211"/>
                    </a:cubicBezTo>
                    <a:cubicBezTo>
                      <a:pt x="217" y="211"/>
                      <a:pt x="228" y="211"/>
                      <a:pt x="240" y="211"/>
                    </a:cubicBezTo>
                    <a:cubicBezTo>
                      <a:pt x="242" y="211"/>
                      <a:pt x="242" y="211"/>
                      <a:pt x="242" y="209"/>
                    </a:cubicBezTo>
                    <a:cubicBezTo>
                      <a:pt x="242" y="194"/>
                      <a:pt x="242" y="179"/>
                      <a:pt x="242" y="164"/>
                    </a:cubicBezTo>
                    <a:cubicBezTo>
                      <a:pt x="242" y="156"/>
                      <a:pt x="236" y="150"/>
                      <a:pt x="229" y="150"/>
                    </a:cubicBezTo>
                    <a:cubicBezTo>
                      <a:pt x="159" y="150"/>
                      <a:pt x="89" y="150"/>
                      <a:pt x="19" y="150"/>
                    </a:cubicBezTo>
                    <a:cubicBezTo>
                      <a:pt x="17" y="150"/>
                      <a:pt x="15" y="151"/>
                      <a:pt x="13" y="151"/>
                    </a:cubicBezTo>
                    <a:cubicBezTo>
                      <a:pt x="8" y="154"/>
                      <a:pt x="5" y="158"/>
                      <a:pt x="5" y="164"/>
                    </a:cubicBezTo>
                    <a:cubicBezTo>
                      <a:pt x="5" y="180"/>
                      <a:pt x="5" y="195"/>
                      <a:pt x="5" y="211"/>
                    </a:cubicBezTo>
                    <a:cubicBezTo>
                      <a:pt x="5" y="213"/>
                      <a:pt x="6" y="213"/>
                      <a:pt x="8" y="213"/>
                    </a:cubicBezTo>
                    <a:cubicBezTo>
                      <a:pt x="19" y="213"/>
                      <a:pt x="30" y="213"/>
                      <a:pt x="42" y="213"/>
                    </a:cubicBezTo>
                    <a:cubicBezTo>
                      <a:pt x="43" y="213"/>
                      <a:pt x="44" y="212"/>
                      <a:pt x="45" y="211"/>
                    </a:cubicBezTo>
                    <a:cubicBezTo>
                      <a:pt x="46" y="209"/>
                      <a:pt x="47" y="206"/>
                      <a:pt x="48" y="204"/>
                    </a:cubicBezTo>
                    <a:cubicBezTo>
                      <a:pt x="49" y="203"/>
                      <a:pt x="49" y="202"/>
                      <a:pt x="50" y="202"/>
                    </a:cubicBezTo>
                    <a:cubicBezTo>
                      <a:pt x="51" y="202"/>
                      <a:pt x="53" y="202"/>
                      <a:pt x="53" y="203"/>
                    </a:cubicBezTo>
                    <a:cubicBezTo>
                      <a:pt x="54" y="204"/>
                      <a:pt x="54" y="206"/>
                      <a:pt x="53" y="207"/>
                    </a:cubicBezTo>
                    <a:cubicBezTo>
                      <a:pt x="50" y="213"/>
                      <a:pt x="47" y="220"/>
                      <a:pt x="44" y="227"/>
                    </a:cubicBezTo>
                    <a:cubicBezTo>
                      <a:pt x="42" y="229"/>
                      <a:pt x="42" y="229"/>
                      <a:pt x="45" y="229"/>
                    </a:cubicBezTo>
                    <a:cubicBezTo>
                      <a:pt x="87" y="229"/>
                      <a:pt x="129" y="229"/>
                      <a:pt x="171" y="229"/>
                    </a:cubicBezTo>
                    <a:cubicBezTo>
                      <a:pt x="182" y="229"/>
                      <a:pt x="193" y="229"/>
                      <a:pt x="203" y="229"/>
                    </a:cubicBezTo>
                    <a:cubicBezTo>
                      <a:pt x="204" y="229"/>
                      <a:pt x="205" y="229"/>
                      <a:pt x="206"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86" name="Freeform 61">
                <a:extLst>
                  <a:ext uri="{FF2B5EF4-FFF2-40B4-BE49-F238E27FC236}">
                    <a16:creationId xmlns:a16="http://schemas.microsoft.com/office/drawing/2014/main" id="{76A47A59-93C3-4E8F-9CD8-D9478131773D}"/>
                  </a:ext>
                </a:extLst>
              </p:cNvPr>
              <p:cNvSpPr>
                <a:spLocks/>
              </p:cNvSpPr>
              <p:nvPr/>
            </p:nvSpPr>
            <p:spPr bwMode="auto">
              <a:xfrm>
                <a:off x="16870363" y="1387475"/>
                <a:ext cx="284163" cy="15875"/>
              </a:xfrm>
              <a:custGeom>
                <a:avLst/>
                <a:gdLst>
                  <a:gd name="T0" fmla="*/ 43 w 86"/>
                  <a:gd name="T1" fmla="*/ 0 h 5"/>
                  <a:gd name="T2" fmla="*/ 82 w 86"/>
                  <a:gd name="T3" fmla="*/ 0 h 5"/>
                  <a:gd name="T4" fmla="*/ 86 w 86"/>
                  <a:gd name="T5" fmla="*/ 2 h 5"/>
                  <a:gd name="T6" fmla="*/ 82 w 86"/>
                  <a:gd name="T7" fmla="*/ 5 h 5"/>
                  <a:gd name="T8" fmla="*/ 4 w 86"/>
                  <a:gd name="T9" fmla="*/ 5 h 5"/>
                  <a:gd name="T10" fmla="*/ 2 w 86"/>
                  <a:gd name="T11" fmla="*/ 5 h 5"/>
                  <a:gd name="T12" fmla="*/ 0 w 86"/>
                  <a:gd name="T13" fmla="*/ 2 h 5"/>
                  <a:gd name="T14" fmla="*/ 3 w 86"/>
                  <a:gd name="T15" fmla="*/ 0 h 5"/>
                  <a:gd name="T16" fmla="*/ 4 w 86"/>
                  <a:gd name="T17" fmla="*/ 0 h 5"/>
                  <a:gd name="T18" fmla="*/ 43 w 8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
                    <a:moveTo>
                      <a:pt x="43" y="0"/>
                    </a:moveTo>
                    <a:cubicBezTo>
                      <a:pt x="56" y="0"/>
                      <a:pt x="69" y="0"/>
                      <a:pt x="82" y="0"/>
                    </a:cubicBezTo>
                    <a:cubicBezTo>
                      <a:pt x="85" y="0"/>
                      <a:pt x="86" y="1"/>
                      <a:pt x="86" y="2"/>
                    </a:cubicBezTo>
                    <a:cubicBezTo>
                      <a:pt x="86" y="4"/>
                      <a:pt x="85" y="5"/>
                      <a:pt x="82" y="5"/>
                    </a:cubicBezTo>
                    <a:cubicBezTo>
                      <a:pt x="56" y="5"/>
                      <a:pt x="30" y="5"/>
                      <a:pt x="4" y="5"/>
                    </a:cubicBezTo>
                    <a:cubicBezTo>
                      <a:pt x="4" y="5"/>
                      <a:pt x="3" y="5"/>
                      <a:pt x="2" y="5"/>
                    </a:cubicBezTo>
                    <a:cubicBezTo>
                      <a:pt x="1" y="5"/>
                      <a:pt x="0" y="4"/>
                      <a:pt x="0" y="2"/>
                    </a:cubicBezTo>
                    <a:cubicBezTo>
                      <a:pt x="0" y="1"/>
                      <a:pt x="1" y="0"/>
                      <a:pt x="3" y="0"/>
                    </a:cubicBezTo>
                    <a:cubicBezTo>
                      <a:pt x="3" y="0"/>
                      <a:pt x="4" y="0"/>
                      <a:pt x="4" y="0"/>
                    </a:cubicBezTo>
                    <a:cubicBezTo>
                      <a:pt x="17" y="0"/>
                      <a:pt x="30"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87" name="Freeform 62">
                <a:extLst>
                  <a:ext uri="{FF2B5EF4-FFF2-40B4-BE49-F238E27FC236}">
                    <a16:creationId xmlns:a16="http://schemas.microsoft.com/office/drawing/2014/main" id="{AEAFD3D9-15AD-4553-8D0D-D265532DF392}"/>
                  </a:ext>
                </a:extLst>
              </p:cNvPr>
              <p:cNvSpPr>
                <a:spLocks/>
              </p:cNvSpPr>
              <p:nvPr/>
            </p:nvSpPr>
            <p:spPr bwMode="auto">
              <a:xfrm>
                <a:off x="16867188" y="1460500"/>
                <a:ext cx="287338" cy="15875"/>
              </a:xfrm>
              <a:custGeom>
                <a:avLst/>
                <a:gdLst>
                  <a:gd name="T0" fmla="*/ 44 w 87"/>
                  <a:gd name="T1" fmla="*/ 0 h 5"/>
                  <a:gd name="T2" fmla="*/ 83 w 87"/>
                  <a:gd name="T3" fmla="*/ 0 h 5"/>
                  <a:gd name="T4" fmla="*/ 87 w 87"/>
                  <a:gd name="T5" fmla="*/ 2 h 5"/>
                  <a:gd name="T6" fmla="*/ 84 w 87"/>
                  <a:gd name="T7" fmla="*/ 5 h 5"/>
                  <a:gd name="T8" fmla="*/ 82 w 87"/>
                  <a:gd name="T9" fmla="*/ 5 h 5"/>
                  <a:gd name="T10" fmla="*/ 4 w 87"/>
                  <a:gd name="T11" fmla="*/ 5 h 5"/>
                  <a:gd name="T12" fmla="*/ 1 w 87"/>
                  <a:gd name="T13" fmla="*/ 2 h 5"/>
                  <a:gd name="T14" fmla="*/ 3 w 87"/>
                  <a:gd name="T15" fmla="*/ 0 h 5"/>
                  <a:gd name="T16" fmla="*/ 5 w 87"/>
                  <a:gd name="T17" fmla="*/ 0 h 5"/>
                  <a:gd name="T18" fmla="*/ 44 w 8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5">
                    <a:moveTo>
                      <a:pt x="44" y="0"/>
                    </a:moveTo>
                    <a:cubicBezTo>
                      <a:pt x="57" y="0"/>
                      <a:pt x="70" y="0"/>
                      <a:pt x="83" y="0"/>
                    </a:cubicBezTo>
                    <a:cubicBezTo>
                      <a:pt x="86" y="0"/>
                      <a:pt x="87" y="0"/>
                      <a:pt x="87" y="2"/>
                    </a:cubicBezTo>
                    <a:cubicBezTo>
                      <a:pt x="87" y="4"/>
                      <a:pt x="86" y="5"/>
                      <a:pt x="84" y="5"/>
                    </a:cubicBezTo>
                    <a:cubicBezTo>
                      <a:pt x="83" y="5"/>
                      <a:pt x="83" y="5"/>
                      <a:pt x="82" y="5"/>
                    </a:cubicBezTo>
                    <a:cubicBezTo>
                      <a:pt x="56" y="5"/>
                      <a:pt x="30" y="5"/>
                      <a:pt x="4" y="5"/>
                    </a:cubicBezTo>
                    <a:cubicBezTo>
                      <a:pt x="2" y="5"/>
                      <a:pt x="0" y="3"/>
                      <a:pt x="1" y="2"/>
                    </a:cubicBezTo>
                    <a:cubicBezTo>
                      <a:pt x="1" y="0"/>
                      <a:pt x="2" y="0"/>
                      <a:pt x="3" y="0"/>
                    </a:cubicBezTo>
                    <a:cubicBezTo>
                      <a:pt x="4" y="0"/>
                      <a:pt x="4" y="0"/>
                      <a:pt x="5" y="0"/>
                    </a:cubicBezTo>
                    <a:cubicBezTo>
                      <a:pt x="18" y="0"/>
                      <a:pt x="31"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88" name="Freeform 63">
                <a:extLst>
                  <a:ext uri="{FF2B5EF4-FFF2-40B4-BE49-F238E27FC236}">
                    <a16:creationId xmlns:a16="http://schemas.microsoft.com/office/drawing/2014/main" id="{C425744E-D5D1-41F1-A8B0-347B1E4253D3}"/>
                  </a:ext>
                </a:extLst>
              </p:cNvPr>
              <p:cNvSpPr>
                <a:spLocks/>
              </p:cNvSpPr>
              <p:nvPr/>
            </p:nvSpPr>
            <p:spPr bwMode="auto">
              <a:xfrm>
                <a:off x="16768763" y="1797050"/>
                <a:ext cx="484188" cy="20638"/>
              </a:xfrm>
              <a:custGeom>
                <a:avLst/>
                <a:gdLst>
                  <a:gd name="T0" fmla="*/ 73 w 147"/>
                  <a:gd name="T1" fmla="*/ 6 h 6"/>
                  <a:gd name="T2" fmla="*/ 2 w 147"/>
                  <a:gd name="T3" fmla="*/ 6 h 6"/>
                  <a:gd name="T4" fmla="*/ 0 w 147"/>
                  <a:gd name="T5" fmla="*/ 4 h 6"/>
                  <a:gd name="T6" fmla="*/ 4 w 147"/>
                  <a:gd name="T7" fmla="*/ 0 h 6"/>
                  <a:gd name="T8" fmla="*/ 144 w 147"/>
                  <a:gd name="T9" fmla="*/ 0 h 6"/>
                  <a:gd name="T10" fmla="*/ 147 w 147"/>
                  <a:gd name="T11" fmla="*/ 2 h 6"/>
                  <a:gd name="T12" fmla="*/ 147 w 147"/>
                  <a:gd name="T13" fmla="*/ 3 h 6"/>
                  <a:gd name="T14" fmla="*/ 143 w 147"/>
                  <a:gd name="T15" fmla="*/ 6 h 6"/>
                  <a:gd name="T16" fmla="*/ 73 w 14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6">
                    <a:moveTo>
                      <a:pt x="73" y="6"/>
                    </a:moveTo>
                    <a:cubicBezTo>
                      <a:pt x="49" y="6"/>
                      <a:pt x="26" y="6"/>
                      <a:pt x="2" y="6"/>
                    </a:cubicBezTo>
                    <a:cubicBezTo>
                      <a:pt x="0" y="6"/>
                      <a:pt x="0" y="6"/>
                      <a:pt x="0" y="4"/>
                    </a:cubicBezTo>
                    <a:cubicBezTo>
                      <a:pt x="0" y="0"/>
                      <a:pt x="0" y="0"/>
                      <a:pt x="4" y="0"/>
                    </a:cubicBezTo>
                    <a:cubicBezTo>
                      <a:pt x="51" y="0"/>
                      <a:pt x="97" y="0"/>
                      <a:pt x="144" y="0"/>
                    </a:cubicBezTo>
                    <a:cubicBezTo>
                      <a:pt x="147" y="0"/>
                      <a:pt x="147" y="0"/>
                      <a:pt x="147" y="2"/>
                    </a:cubicBezTo>
                    <a:cubicBezTo>
                      <a:pt x="147" y="3"/>
                      <a:pt x="147" y="3"/>
                      <a:pt x="147" y="3"/>
                    </a:cubicBezTo>
                    <a:cubicBezTo>
                      <a:pt x="147" y="6"/>
                      <a:pt x="147" y="6"/>
                      <a:pt x="143" y="6"/>
                    </a:cubicBezTo>
                    <a:cubicBezTo>
                      <a:pt x="120" y="6"/>
                      <a:pt x="97" y="6"/>
                      <a:pt x="7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grpSp>
        <p:grpSp>
          <p:nvGrpSpPr>
            <p:cNvPr id="724" name="Group 723">
              <a:extLst>
                <a:ext uri="{FF2B5EF4-FFF2-40B4-BE49-F238E27FC236}">
                  <a16:creationId xmlns:a16="http://schemas.microsoft.com/office/drawing/2014/main" id="{A2F976C0-8249-42DE-AF6A-96EC28C25BFA}"/>
                </a:ext>
              </a:extLst>
            </p:cNvPr>
            <p:cNvGrpSpPr/>
            <p:nvPr/>
          </p:nvGrpSpPr>
          <p:grpSpPr>
            <a:xfrm>
              <a:off x="4955185" y="3337559"/>
              <a:ext cx="417977" cy="279475"/>
              <a:chOff x="20177125" y="2970213"/>
              <a:chExt cx="804863" cy="538162"/>
            </a:xfrm>
          </p:grpSpPr>
          <p:sp>
            <p:nvSpPr>
              <p:cNvPr id="880" name="Freeform 66">
                <a:extLst>
                  <a:ext uri="{FF2B5EF4-FFF2-40B4-BE49-F238E27FC236}">
                    <a16:creationId xmlns:a16="http://schemas.microsoft.com/office/drawing/2014/main" id="{37C7D39C-79DA-47B9-BFF7-ABF3B0D517DD}"/>
                  </a:ext>
                </a:extLst>
              </p:cNvPr>
              <p:cNvSpPr>
                <a:spLocks noEditPoints="1"/>
              </p:cNvSpPr>
              <p:nvPr/>
            </p:nvSpPr>
            <p:spPr bwMode="auto">
              <a:xfrm>
                <a:off x="20862925" y="3386138"/>
                <a:ext cx="63500" cy="63500"/>
              </a:xfrm>
              <a:custGeom>
                <a:avLst/>
                <a:gdLst>
                  <a:gd name="T0" fmla="*/ 10 w 19"/>
                  <a:gd name="T1" fmla="*/ 19 h 19"/>
                  <a:gd name="T2" fmla="*/ 0 w 19"/>
                  <a:gd name="T3" fmla="*/ 9 h 19"/>
                  <a:gd name="T4" fmla="*/ 10 w 19"/>
                  <a:gd name="T5" fmla="*/ 0 h 19"/>
                  <a:gd name="T6" fmla="*/ 19 w 19"/>
                  <a:gd name="T7" fmla="*/ 9 h 19"/>
                  <a:gd name="T8" fmla="*/ 10 w 19"/>
                  <a:gd name="T9" fmla="*/ 19 h 19"/>
                  <a:gd name="T10" fmla="*/ 10 w 19"/>
                  <a:gd name="T11" fmla="*/ 3 h 19"/>
                  <a:gd name="T12" fmla="*/ 4 w 19"/>
                  <a:gd name="T13" fmla="*/ 9 h 19"/>
                  <a:gd name="T14" fmla="*/ 10 w 19"/>
                  <a:gd name="T15" fmla="*/ 15 h 19"/>
                  <a:gd name="T16" fmla="*/ 16 w 19"/>
                  <a:gd name="T17" fmla="*/ 9 h 19"/>
                  <a:gd name="T18" fmla="*/ 10 w 19"/>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4"/>
                      <a:pt x="0" y="9"/>
                    </a:cubicBezTo>
                    <a:cubicBezTo>
                      <a:pt x="0" y="4"/>
                      <a:pt x="4" y="0"/>
                      <a:pt x="10" y="0"/>
                    </a:cubicBezTo>
                    <a:cubicBezTo>
                      <a:pt x="15" y="0"/>
                      <a:pt x="19" y="4"/>
                      <a:pt x="19" y="9"/>
                    </a:cubicBezTo>
                    <a:cubicBezTo>
                      <a:pt x="19" y="14"/>
                      <a:pt x="15" y="19"/>
                      <a:pt x="10" y="19"/>
                    </a:cubicBezTo>
                    <a:close/>
                    <a:moveTo>
                      <a:pt x="10" y="3"/>
                    </a:moveTo>
                    <a:cubicBezTo>
                      <a:pt x="6" y="3"/>
                      <a:pt x="4" y="6"/>
                      <a:pt x="4" y="9"/>
                    </a:cubicBezTo>
                    <a:cubicBezTo>
                      <a:pt x="4" y="12"/>
                      <a:pt x="6" y="15"/>
                      <a:pt x="10" y="15"/>
                    </a:cubicBezTo>
                    <a:cubicBezTo>
                      <a:pt x="13" y="15"/>
                      <a:pt x="16" y="12"/>
                      <a:pt x="16" y="9"/>
                    </a:cubicBezTo>
                    <a:cubicBezTo>
                      <a:pt x="16" y="6"/>
                      <a:pt x="13" y="3"/>
                      <a:pt x="10" y="3"/>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81" name="Freeform 67">
                <a:extLst>
                  <a:ext uri="{FF2B5EF4-FFF2-40B4-BE49-F238E27FC236}">
                    <a16:creationId xmlns:a16="http://schemas.microsoft.com/office/drawing/2014/main" id="{7BC52BCC-4759-401F-8DF4-D8BB433DF077}"/>
                  </a:ext>
                </a:extLst>
              </p:cNvPr>
              <p:cNvSpPr>
                <a:spLocks noEditPoints="1"/>
              </p:cNvSpPr>
              <p:nvPr/>
            </p:nvSpPr>
            <p:spPr bwMode="auto">
              <a:xfrm>
                <a:off x="20810538" y="3032125"/>
                <a:ext cx="171450" cy="476250"/>
              </a:xfrm>
              <a:custGeom>
                <a:avLst/>
                <a:gdLst>
                  <a:gd name="T0" fmla="*/ 52 w 52"/>
                  <a:gd name="T1" fmla="*/ 144 h 144"/>
                  <a:gd name="T2" fmla="*/ 0 w 52"/>
                  <a:gd name="T3" fmla="*/ 144 h 144"/>
                  <a:gd name="T4" fmla="*/ 0 w 52"/>
                  <a:gd name="T5" fmla="*/ 12 h 144"/>
                  <a:gd name="T6" fmla="*/ 11 w 52"/>
                  <a:gd name="T7" fmla="*/ 0 h 144"/>
                  <a:gd name="T8" fmla="*/ 40 w 52"/>
                  <a:gd name="T9" fmla="*/ 0 h 144"/>
                  <a:gd name="T10" fmla="*/ 52 w 52"/>
                  <a:gd name="T11" fmla="*/ 12 h 144"/>
                  <a:gd name="T12" fmla="*/ 52 w 52"/>
                  <a:gd name="T13" fmla="*/ 144 h 144"/>
                  <a:gd name="T14" fmla="*/ 3 w 52"/>
                  <a:gd name="T15" fmla="*/ 140 h 144"/>
                  <a:gd name="T16" fmla="*/ 48 w 52"/>
                  <a:gd name="T17" fmla="*/ 140 h 144"/>
                  <a:gd name="T18" fmla="*/ 48 w 52"/>
                  <a:gd name="T19" fmla="*/ 12 h 144"/>
                  <a:gd name="T20" fmla="*/ 40 w 52"/>
                  <a:gd name="T21" fmla="*/ 4 h 144"/>
                  <a:gd name="T22" fmla="*/ 11 w 52"/>
                  <a:gd name="T23" fmla="*/ 4 h 144"/>
                  <a:gd name="T24" fmla="*/ 3 w 52"/>
                  <a:gd name="T25" fmla="*/ 12 h 144"/>
                  <a:gd name="T26" fmla="*/ 3 w 52"/>
                  <a:gd name="T27" fmla="*/ 140 h 144"/>
                  <a:gd name="T28" fmla="*/ 26 w 52"/>
                  <a:gd name="T29" fmla="*/ 132 h 144"/>
                  <a:gd name="T30" fmla="*/ 9 w 52"/>
                  <a:gd name="T31" fmla="*/ 116 h 144"/>
                  <a:gd name="T32" fmla="*/ 26 w 52"/>
                  <a:gd name="T33" fmla="*/ 100 h 144"/>
                  <a:gd name="T34" fmla="*/ 42 w 52"/>
                  <a:gd name="T35" fmla="*/ 116 h 144"/>
                  <a:gd name="T36" fmla="*/ 26 w 52"/>
                  <a:gd name="T37" fmla="*/ 132 h 144"/>
                  <a:gd name="T38" fmla="*/ 26 w 52"/>
                  <a:gd name="T39" fmla="*/ 103 h 144"/>
                  <a:gd name="T40" fmla="*/ 13 w 52"/>
                  <a:gd name="T41" fmla="*/ 116 h 144"/>
                  <a:gd name="T42" fmla="*/ 26 w 52"/>
                  <a:gd name="T43" fmla="*/ 129 h 144"/>
                  <a:gd name="T44" fmla="*/ 38 w 52"/>
                  <a:gd name="T45" fmla="*/ 116 h 144"/>
                  <a:gd name="T46" fmla="*/ 26 w 52"/>
                  <a:gd name="T47" fmla="*/ 103 h 144"/>
                  <a:gd name="T48" fmla="*/ 44 w 52"/>
                  <a:gd name="T49" fmla="*/ 75 h 144"/>
                  <a:gd name="T50" fmla="*/ 7 w 52"/>
                  <a:gd name="T51" fmla="*/ 75 h 144"/>
                  <a:gd name="T52" fmla="*/ 7 w 52"/>
                  <a:gd name="T53" fmla="*/ 56 h 144"/>
                  <a:gd name="T54" fmla="*/ 44 w 52"/>
                  <a:gd name="T55" fmla="*/ 56 h 144"/>
                  <a:gd name="T56" fmla="*/ 44 w 52"/>
                  <a:gd name="T57" fmla="*/ 75 h 144"/>
                  <a:gd name="T58" fmla="*/ 10 w 52"/>
                  <a:gd name="T59" fmla="*/ 72 h 144"/>
                  <a:gd name="T60" fmla="*/ 41 w 52"/>
                  <a:gd name="T61" fmla="*/ 72 h 144"/>
                  <a:gd name="T62" fmla="*/ 41 w 52"/>
                  <a:gd name="T63" fmla="*/ 60 h 144"/>
                  <a:gd name="T64" fmla="*/ 10 w 52"/>
                  <a:gd name="T65" fmla="*/ 60 h 144"/>
                  <a:gd name="T66" fmla="*/ 10 w 52"/>
                  <a:gd name="T67" fmla="*/ 72 h 144"/>
                  <a:gd name="T68" fmla="*/ 44 w 52"/>
                  <a:gd name="T69" fmla="*/ 54 h 144"/>
                  <a:gd name="T70" fmla="*/ 7 w 52"/>
                  <a:gd name="T71" fmla="*/ 54 h 144"/>
                  <a:gd name="T72" fmla="*/ 7 w 52"/>
                  <a:gd name="T73" fmla="*/ 35 h 144"/>
                  <a:gd name="T74" fmla="*/ 44 w 52"/>
                  <a:gd name="T75" fmla="*/ 35 h 144"/>
                  <a:gd name="T76" fmla="*/ 44 w 52"/>
                  <a:gd name="T77" fmla="*/ 54 h 144"/>
                  <a:gd name="T78" fmla="*/ 10 w 52"/>
                  <a:gd name="T79" fmla="*/ 51 h 144"/>
                  <a:gd name="T80" fmla="*/ 41 w 52"/>
                  <a:gd name="T81" fmla="*/ 51 h 144"/>
                  <a:gd name="T82" fmla="*/ 41 w 52"/>
                  <a:gd name="T83" fmla="*/ 38 h 144"/>
                  <a:gd name="T84" fmla="*/ 10 w 52"/>
                  <a:gd name="T85" fmla="*/ 38 h 144"/>
                  <a:gd name="T86" fmla="*/ 10 w 52"/>
                  <a:gd name="T87" fmla="*/ 51 h 144"/>
                  <a:gd name="T88" fmla="*/ 44 w 52"/>
                  <a:gd name="T89" fmla="*/ 32 h 144"/>
                  <a:gd name="T90" fmla="*/ 7 w 52"/>
                  <a:gd name="T91" fmla="*/ 32 h 144"/>
                  <a:gd name="T92" fmla="*/ 7 w 52"/>
                  <a:gd name="T93" fmla="*/ 13 h 144"/>
                  <a:gd name="T94" fmla="*/ 44 w 52"/>
                  <a:gd name="T95" fmla="*/ 13 h 144"/>
                  <a:gd name="T96" fmla="*/ 44 w 52"/>
                  <a:gd name="T97" fmla="*/ 32 h 144"/>
                  <a:gd name="T98" fmla="*/ 10 w 52"/>
                  <a:gd name="T99" fmla="*/ 29 h 144"/>
                  <a:gd name="T100" fmla="*/ 41 w 52"/>
                  <a:gd name="T101" fmla="*/ 29 h 144"/>
                  <a:gd name="T102" fmla="*/ 41 w 52"/>
                  <a:gd name="T103" fmla="*/ 17 h 144"/>
                  <a:gd name="T104" fmla="*/ 10 w 52"/>
                  <a:gd name="T105" fmla="*/ 17 h 144"/>
                  <a:gd name="T106" fmla="*/ 10 w 52"/>
                  <a:gd name="T107" fmla="*/ 2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144">
                    <a:moveTo>
                      <a:pt x="52" y="144"/>
                    </a:moveTo>
                    <a:cubicBezTo>
                      <a:pt x="0" y="144"/>
                      <a:pt x="0" y="144"/>
                      <a:pt x="0" y="144"/>
                    </a:cubicBezTo>
                    <a:cubicBezTo>
                      <a:pt x="0" y="12"/>
                      <a:pt x="0" y="12"/>
                      <a:pt x="0" y="12"/>
                    </a:cubicBezTo>
                    <a:cubicBezTo>
                      <a:pt x="0" y="6"/>
                      <a:pt x="5" y="0"/>
                      <a:pt x="11" y="0"/>
                    </a:cubicBezTo>
                    <a:cubicBezTo>
                      <a:pt x="40" y="0"/>
                      <a:pt x="40" y="0"/>
                      <a:pt x="40" y="0"/>
                    </a:cubicBezTo>
                    <a:cubicBezTo>
                      <a:pt x="46" y="0"/>
                      <a:pt x="52" y="6"/>
                      <a:pt x="52" y="12"/>
                    </a:cubicBezTo>
                    <a:lnTo>
                      <a:pt x="52" y="144"/>
                    </a:lnTo>
                    <a:close/>
                    <a:moveTo>
                      <a:pt x="3" y="140"/>
                    </a:moveTo>
                    <a:cubicBezTo>
                      <a:pt x="48" y="140"/>
                      <a:pt x="48" y="140"/>
                      <a:pt x="48" y="140"/>
                    </a:cubicBezTo>
                    <a:cubicBezTo>
                      <a:pt x="48" y="12"/>
                      <a:pt x="48" y="12"/>
                      <a:pt x="48" y="12"/>
                    </a:cubicBezTo>
                    <a:cubicBezTo>
                      <a:pt x="48" y="8"/>
                      <a:pt x="44" y="4"/>
                      <a:pt x="40" y="4"/>
                    </a:cubicBezTo>
                    <a:cubicBezTo>
                      <a:pt x="11" y="4"/>
                      <a:pt x="11" y="4"/>
                      <a:pt x="11" y="4"/>
                    </a:cubicBezTo>
                    <a:cubicBezTo>
                      <a:pt x="7" y="4"/>
                      <a:pt x="3" y="8"/>
                      <a:pt x="3" y="12"/>
                    </a:cubicBezTo>
                    <a:lnTo>
                      <a:pt x="3" y="140"/>
                    </a:lnTo>
                    <a:close/>
                    <a:moveTo>
                      <a:pt x="26" y="132"/>
                    </a:moveTo>
                    <a:cubicBezTo>
                      <a:pt x="17" y="132"/>
                      <a:pt x="9" y="125"/>
                      <a:pt x="9" y="116"/>
                    </a:cubicBezTo>
                    <a:cubicBezTo>
                      <a:pt x="9" y="107"/>
                      <a:pt x="17" y="100"/>
                      <a:pt x="26" y="100"/>
                    </a:cubicBezTo>
                    <a:cubicBezTo>
                      <a:pt x="35" y="100"/>
                      <a:pt x="42" y="107"/>
                      <a:pt x="42" y="116"/>
                    </a:cubicBezTo>
                    <a:cubicBezTo>
                      <a:pt x="42" y="125"/>
                      <a:pt x="35" y="132"/>
                      <a:pt x="26" y="132"/>
                    </a:cubicBezTo>
                    <a:close/>
                    <a:moveTo>
                      <a:pt x="26" y="103"/>
                    </a:moveTo>
                    <a:cubicBezTo>
                      <a:pt x="19" y="103"/>
                      <a:pt x="13" y="109"/>
                      <a:pt x="13" y="116"/>
                    </a:cubicBezTo>
                    <a:cubicBezTo>
                      <a:pt x="13" y="123"/>
                      <a:pt x="19" y="129"/>
                      <a:pt x="26" y="129"/>
                    </a:cubicBezTo>
                    <a:cubicBezTo>
                      <a:pt x="33" y="129"/>
                      <a:pt x="38" y="123"/>
                      <a:pt x="38" y="116"/>
                    </a:cubicBezTo>
                    <a:cubicBezTo>
                      <a:pt x="38" y="109"/>
                      <a:pt x="33" y="103"/>
                      <a:pt x="26" y="103"/>
                    </a:cubicBezTo>
                    <a:close/>
                    <a:moveTo>
                      <a:pt x="44" y="75"/>
                    </a:moveTo>
                    <a:cubicBezTo>
                      <a:pt x="7" y="75"/>
                      <a:pt x="7" y="75"/>
                      <a:pt x="7" y="75"/>
                    </a:cubicBezTo>
                    <a:cubicBezTo>
                      <a:pt x="7" y="56"/>
                      <a:pt x="7" y="56"/>
                      <a:pt x="7" y="56"/>
                    </a:cubicBezTo>
                    <a:cubicBezTo>
                      <a:pt x="44" y="56"/>
                      <a:pt x="44" y="56"/>
                      <a:pt x="44" y="56"/>
                    </a:cubicBezTo>
                    <a:lnTo>
                      <a:pt x="44" y="75"/>
                    </a:lnTo>
                    <a:close/>
                    <a:moveTo>
                      <a:pt x="10" y="72"/>
                    </a:moveTo>
                    <a:cubicBezTo>
                      <a:pt x="41" y="72"/>
                      <a:pt x="41" y="72"/>
                      <a:pt x="41" y="72"/>
                    </a:cubicBezTo>
                    <a:cubicBezTo>
                      <a:pt x="41" y="60"/>
                      <a:pt x="41" y="60"/>
                      <a:pt x="41" y="60"/>
                    </a:cubicBezTo>
                    <a:cubicBezTo>
                      <a:pt x="10" y="60"/>
                      <a:pt x="10" y="60"/>
                      <a:pt x="10" y="60"/>
                    </a:cubicBezTo>
                    <a:lnTo>
                      <a:pt x="10" y="72"/>
                    </a:lnTo>
                    <a:close/>
                    <a:moveTo>
                      <a:pt x="44" y="54"/>
                    </a:moveTo>
                    <a:cubicBezTo>
                      <a:pt x="7" y="54"/>
                      <a:pt x="7" y="54"/>
                      <a:pt x="7" y="54"/>
                    </a:cubicBezTo>
                    <a:cubicBezTo>
                      <a:pt x="7" y="35"/>
                      <a:pt x="7" y="35"/>
                      <a:pt x="7" y="35"/>
                    </a:cubicBezTo>
                    <a:cubicBezTo>
                      <a:pt x="44" y="35"/>
                      <a:pt x="44" y="35"/>
                      <a:pt x="44" y="35"/>
                    </a:cubicBezTo>
                    <a:lnTo>
                      <a:pt x="44" y="54"/>
                    </a:lnTo>
                    <a:close/>
                    <a:moveTo>
                      <a:pt x="10" y="51"/>
                    </a:moveTo>
                    <a:cubicBezTo>
                      <a:pt x="41" y="51"/>
                      <a:pt x="41" y="51"/>
                      <a:pt x="41" y="51"/>
                    </a:cubicBezTo>
                    <a:cubicBezTo>
                      <a:pt x="41" y="38"/>
                      <a:pt x="41" y="38"/>
                      <a:pt x="41" y="38"/>
                    </a:cubicBezTo>
                    <a:cubicBezTo>
                      <a:pt x="10" y="38"/>
                      <a:pt x="10" y="38"/>
                      <a:pt x="10" y="38"/>
                    </a:cubicBezTo>
                    <a:lnTo>
                      <a:pt x="10" y="51"/>
                    </a:lnTo>
                    <a:close/>
                    <a:moveTo>
                      <a:pt x="44" y="32"/>
                    </a:moveTo>
                    <a:cubicBezTo>
                      <a:pt x="7" y="32"/>
                      <a:pt x="7" y="32"/>
                      <a:pt x="7" y="32"/>
                    </a:cubicBezTo>
                    <a:cubicBezTo>
                      <a:pt x="7" y="13"/>
                      <a:pt x="7" y="13"/>
                      <a:pt x="7" y="13"/>
                    </a:cubicBezTo>
                    <a:cubicBezTo>
                      <a:pt x="44" y="13"/>
                      <a:pt x="44" y="13"/>
                      <a:pt x="44" y="13"/>
                    </a:cubicBezTo>
                    <a:lnTo>
                      <a:pt x="44" y="32"/>
                    </a:lnTo>
                    <a:close/>
                    <a:moveTo>
                      <a:pt x="10" y="29"/>
                    </a:moveTo>
                    <a:cubicBezTo>
                      <a:pt x="41" y="29"/>
                      <a:pt x="41" y="29"/>
                      <a:pt x="41" y="29"/>
                    </a:cubicBezTo>
                    <a:cubicBezTo>
                      <a:pt x="41" y="17"/>
                      <a:pt x="41" y="17"/>
                      <a:pt x="41" y="17"/>
                    </a:cubicBezTo>
                    <a:cubicBezTo>
                      <a:pt x="10" y="17"/>
                      <a:pt x="10" y="17"/>
                      <a:pt x="10" y="17"/>
                    </a:cubicBezTo>
                    <a:lnTo>
                      <a:pt x="10" y="29"/>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82" name="Freeform 68">
                <a:extLst>
                  <a:ext uri="{FF2B5EF4-FFF2-40B4-BE49-F238E27FC236}">
                    <a16:creationId xmlns:a16="http://schemas.microsoft.com/office/drawing/2014/main" id="{F20E9255-8B4E-4710-A401-56E8CD62E0A7}"/>
                  </a:ext>
                </a:extLst>
              </p:cNvPr>
              <p:cNvSpPr>
                <a:spLocks noEditPoints="1"/>
              </p:cNvSpPr>
              <p:nvPr/>
            </p:nvSpPr>
            <p:spPr bwMode="auto">
              <a:xfrm>
                <a:off x="20177125" y="2970213"/>
                <a:ext cx="620713" cy="534988"/>
              </a:xfrm>
              <a:custGeom>
                <a:avLst/>
                <a:gdLst>
                  <a:gd name="T0" fmla="*/ 180 w 188"/>
                  <a:gd name="T1" fmla="*/ 162 h 162"/>
                  <a:gd name="T2" fmla="*/ 8 w 188"/>
                  <a:gd name="T3" fmla="*/ 162 h 162"/>
                  <a:gd name="T4" fmla="*/ 0 w 188"/>
                  <a:gd name="T5" fmla="*/ 154 h 162"/>
                  <a:gd name="T6" fmla="*/ 0 w 188"/>
                  <a:gd name="T7" fmla="*/ 8 h 162"/>
                  <a:gd name="T8" fmla="*/ 8 w 188"/>
                  <a:gd name="T9" fmla="*/ 0 h 162"/>
                  <a:gd name="T10" fmla="*/ 180 w 188"/>
                  <a:gd name="T11" fmla="*/ 0 h 162"/>
                  <a:gd name="T12" fmla="*/ 188 w 188"/>
                  <a:gd name="T13" fmla="*/ 8 h 162"/>
                  <a:gd name="T14" fmla="*/ 188 w 188"/>
                  <a:gd name="T15" fmla="*/ 154 h 162"/>
                  <a:gd name="T16" fmla="*/ 180 w 188"/>
                  <a:gd name="T17" fmla="*/ 162 h 162"/>
                  <a:gd name="T18" fmla="*/ 8 w 188"/>
                  <a:gd name="T19" fmla="*/ 3 h 162"/>
                  <a:gd name="T20" fmla="*/ 3 w 188"/>
                  <a:gd name="T21" fmla="*/ 8 h 162"/>
                  <a:gd name="T22" fmla="*/ 3 w 188"/>
                  <a:gd name="T23" fmla="*/ 154 h 162"/>
                  <a:gd name="T24" fmla="*/ 8 w 188"/>
                  <a:gd name="T25" fmla="*/ 159 h 162"/>
                  <a:gd name="T26" fmla="*/ 180 w 188"/>
                  <a:gd name="T27" fmla="*/ 159 h 162"/>
                  <a:gd name="T28" fmla="*/ 185 w 188"/>
                  <a:gd name="T29" fmla="*/ 154 h 162"/>
                  <a:gd name="T30" fmla="*/ 185 w 188"/>
                  <a:gd name="T31" fmla="*/ 8 h 162"/>
                  <a:gd name="T32" fmla="*/ 180 w 188"/>
                  <a:gd name="T33" fmla="*/ 3 h 162"/>
                  <a:gd name="T34" fmla="*/ 8 w 188"/>
                  <a:gd name="T35"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162">
                    <a:moveTo>
                      <a:pt x="180" y="162"/>
                    </a:moveTo>
                    <a:cubicBezTo>
                      <a:pt x="8" y="162"/>
                      <a:pt x="8" y="162"/>
                      <a:pt x="8" y="162"/>
                    </a:cubicBezTo>
                    <a:cubicBezTo>
                      <a:pt x="4" y="162"/>
                      <a:pt x="0" y="159"/>
                      <a:pt x="0" y="154"/>
                    </a:cubicBezTo>
                    <a:cubicBezTo>
                      <a:pt x="0" y="8"/>
                      <a:pt x="0" y="8"/>
                      <a:pt x="0" y="8"/>
                    </a:cubicBezTo>
                    <a:cubicBezTo>
                      <a:pt x="0" y="4"/>
                      <a:pt x="4" y="0"/>
                      <a:pt x="8" y="0"/>
                    </a:cubicBezTo>
                    <a:cubicBezTo>
                      <a:pt x="180" y="0"/>
                      <a:pt x="180" y="0"/>
                      <a:pt x="180" y="0"/>
                    </a:cubicBezTo>
                    <a:cubicBezTo>
                      <a:pt x="185" y="0"/>
                      <a:pt x="188" y="4"/>
                      <a:pt x="188" y="8"/>
                    </a:cubicBezTo>
                    <a:cubicBezTo>
                      <a:pt x="188" y="154"/>
                      <a:pt x="188" y="154"/>
                      <a:pt x="188" y="154"/>
                    </a:cubicBezTo>
                    <a:cubicBezTo>
                      <a:pt x="188" y="159"/>
                      <a:pt x="185" y="162"/>
                      <a:pt x="180" y="162"/>
                    </a:cubicBezTo>
                    <a:close/>
                    <a:moveTo>
                      <a:pt x="8" y="3"/>
                    </a:moveTo>
                    <a:cubicBezTo>
                      <a:pt x="6" y="3"/>
                      <a:pt x="3" y="6"/>
                      <a:pt x="3" y="8"/>
                    </a:cubicBezTo>
                    <a:cubicBezTo>
                      <a:pt x="3" y="154"/>
                      <a:pt x="3" y="154"/>
                      <a:pt x="3" y="154"/>
                    </a:cubicBezTo>
                    <a:cubicBezTo>
                      <a:pt x="3" y="157"/>
                      <a:pt x="6" y="159"/>
                      <a:pt x="8" y="159"/>
                    </a:cubicBezTo>
                    <a:cubicBezTo>
                      <a:pt x="180" y="159"/>
                      <a:pt x="180" y="159"/>
                      <a:pt x="180" y="159"/>
                    </a:cubicBezTo>
                    <a:cubicBezTo>
                      <a:pt x="183" y="159"/>
                      <a:pt x="185" y="157"/>
                      <a:pt x="185" y="154"/>
                    </a:cubicBezTo>
                    <a:cubicBezTo>
                      <a:pt x="185" y="8"/>
                      <a:pt x="185" y="8"/>
                      <a:pt x="185" y="8"/>
                    </a:cubicBezTo>
                    <a:cubicBezTo>
                      <a:pt x="185" y="6"/>
                      <a:pt x="183" y="3"/>
                      <a:pt x="180" y="3"/>
                    </a:cubicBezTo>
                    <a:lnTo>
                      <a:pt x="8" y="3"/>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83" name="Freeform 69">
                <a:extLst>
                  <a:ext uri="{FF2B5EF4-FFF2-40B4-BE49-F238E27FC236}">
                    <a16:creationId xmlns:a16="http://schemas.microsoft.com/office/drawing/2014/main" id="{478A4DAA-9B4A-4873-A944-D95D9E96EA7F}"/>
                  </a:ext>
                </a:extLst>
              </p:cNvPr>
              <p:cNvSpPr>
                <a:spLocks noEditPoints="1"/>
              </p:cNvSpPr>
              <p:nvPr/>
            </p:nvSpPr>
            <p:spPr bwMode="auto">
              <a:xfrm>
                <a:off x="20210463" y="3003550"/>
                <a:ext cx="554038" cy="446088"/>
              </a:xfrm>
              <a:custGeom>
                <a:avLst/>
                <a:gdLst>
                  <a:gd name="T0" fmla="*/ 349 w 349"/>
                  <a:gd name="T1" fmla="*/ 281 h 281"/>
                  <a:gd name="T2" fmla="*/ 0 w 349"/>
                  <a:gd name="T3" fmla="*/ 281 h 281"/>
                  <a:gd name="T4" fmla="*/ 0 w 349"/>
                  <a:gd name="T5" fmla="*/ 0 h 281"/>
                  <a:gd name="T6" fmla="*/ 349 w 349"/>
                  <a:gd name="T7" fmla="*/ 0 h 281"/>
                  <a:gd name="T8" fmla="*/ 349 w 349"/>
                  <a:gd name="T9" fmla="*/ 281 h 281"/>
                  <a:gd name="T10" fmla="*/ 6 w 349"/>
                  <a:gd name="T11" fmla="*/ 272 h 281"/>
                  <a:gd name="T12" fmla="*/ 343 w 349"/>
                  <a:gd name="T13" fmla="*/ 272 h 281"/>
                  <a:gd name="T14" fmla="*/ 343 w 349"/>
                  <a:gd name="T15" fmla="*/ 6 h 281"/>
                  <a:gd name="T16" fmla="*/ 6 w 349"/>
                  <a:gd name="T17" fmla="*/ 6 h 281"/>
                  <a:gd name="T18" fmla="*/ 6 w 349"/>
                  <a:gd name="T19" fmla="*/ 27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81">
                    <a:moveTo>
                      <a:pt x="349" y="281"/>
                    </a:moveTo>
                    <a:lnTo>
                      <a:pt x="0" y="281"/>
                    </a:lnTo>
                    <a:lnTo>
                      <a:pt x="0" y="0"/>
                    </a:lnTo>
                    <a:lnTo>
                      <a:pt x="349" y="0"/>
                    </a:lnTo>
                    <a:lnTo>
                      <a:pt x="349" y="281"/>
                    </a:lnTo>
                    <a:close/>
                    <a:moveTo>
                      <a:pt x="6" y="272"/>
                    </a:moveTo>
                    <a:lnTo>
                      <a:pt x="343" y="272"/>
                    </a:lnTo>
                    <a:lnTo>
                      <a:pt x="343" y="6"/>
                    </a:lnTo>
                    <a:lnTo>
                      <a:pt x="6" y="6"/>
                    </a:lnTo>
                    <a:lnTo>
                      <a:pt x="6" y="272"/>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84" name="Oval 70">
                <a:extLst>
                  <a:ext uri="{FF2B5EF4-FFF2-40B4-BE49-F238E27FC236}">
                    <a16:creationId xmlns:a16="http://schemas.microsoft.com/office/drawing/2014/main" id="{016137F0-E083-40F5-AFA9-25A3D0D5229A}"/>
                  </a:ext>
                </a:extLst>
              </p:cNvPr>
              <p:cNvSpPr>
                <a:spLocks noChangeArrowheads="1"/>
              </p:cNvSpPr>
              <p:nvPr/>
            </p:nvSpPr>
            <p:spPr bwMode="auto">
              <a:xfrm>
                <a:off x="20721638" y="3459163"/>
                <a:ext cx="22225" cy="19050"/>
              </a:xfrm>
              <a:prstGeom prst="ellipse">
                <a:avLst/>
              </a:pr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grpSp>
        <p:grpSp>
          <p:nvGrpSpPr>
            <p:cNvPr id="725" name="Group 724">
              <a:extLst>
                <a:ext uri="{FF2B5EF4-FFF2-40B4-BE49-F238E27FC236}">
                  <a16:creationId xmlns:a16="http://schemas.microsoft.com/office/drawing/2014/main" id="{F1290931-4FE1-41C7-935D-26D14F363B50}"/>
                </a:ext>
              </a:extLst>
            </p:cNvPr>
            <p:cNvGrpSpPr/>
            <p:nvPr/>
          </p:nvGrpSpPr>
          <p:grpSpPr>
            <a:xfrm>
              <a:off x="3526476" y="3335357"/>
              <a:ext cx="458784" cy="349342"/>
              <a:chOff x="21602700" y="3284538"/>
              <a:chExt cx="831850" cy="633413"/>
            </a:xfrm>
          </p:grpSpPr>
          <p:sp>
            <p:nvSpPr>
              <p:cNvPr id="868" name="Freeform 27">
                <a:extLst>
                  <a:ext uri="{FF2B5EF4-FFF2-40B4-BE49-F238E27FC236}">
                    <a16:creationId xmlns:a16="http://schemas.microsoft.com/office/drawing/2014/main" id="{88697EBF-73E8-4C53-9843-E3C724C1FBDD}"/>
                  </a:ext>
                </a:extLst>
              </p:cNvPr>
              <p:cNvSpPr>
                <a:spLocks noEditPoints="1"/>
              </p:cNvSpPr>
              <p:nvPr/>
            </p:nvSpPr>
            <p:spPr bwMode="auto">
              <a:xfrm>
                <a:off x="22315488" y="3795713"/>
                <a:ext cx="61913" cy="63500"/>
              </a:xfrm>
              <a:custGeom>
                <a:avLst/>
                <a:gdLst>
                  <a:gd name="T0" fmla="*/ 10 w 19"/>
                  <a:gd name="T1" fmla="*/ 19 h 19"/>
                  <a:gd name="T2" fmla="*/ 0 w 19"/>
                  <a:gd name="T3" fmla="*/ 9 h 19"/>
                  <a:gd name="T4" fmla="*/ 10 w 19"/>
                  <a:gd name="T5" fmla="*/ 0 h 19"/>
                  <a:gd name="T6" fmla="*/ 19 w 19"/>
                  <a:gd name="T7" fmla="*/ 9 h 19"/>
                  <a:gd name="T8" fmla="*/ 10 w 19"/>
                  <a:gd name="T9" fmla="*/ 19 h 19"/>
                  <a:gd name="T10" fmla="*/ 10 w 19"/>
                  <a:gd name="T11" fmla="*/ 3 h 19"/>
                  <a:gd name="T12" fmla="*/ 4 w 19"/>
                  <a:gd name="T13" fmla="*/ 9 h 19"/>
                  <a:gd name="T14" fmla="*/ 10 w 19"/>
                  <a:gd name="T15" fmla="*/ 15 h 19"/>
                  <a:gd name="T16" fmla="*/ 16 w 19"/>
                  <a:gd name="T17" fmla="*/ 9 h 19"/>
                  <a:gd name="T18" fmla="*/ 10 w 19"/>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4"/>
                      <a:pt x="0" y="9"/>
                    </a:cubicBezTo>
                    <a:cubicBezTo>
                      <a:pt x="0" y="4"/>
                      <a:pt x="4" y="0"/>
                      <a:pt x="10" y="0"/>
                    </a:cubicBezTo>
                    <a:cubicBezTo>
                      <a:pt x="15" y="0"/>
                      <a:pt x="19" y="4"/>
                      <a:pt x="19" y="9"/>
                    </a:cubicBezTo>
                    <a:cubicBezTo>
                      <a:pt x="19" y="14"/>
                      <a:pt x="15" y="19"/>
                      <a:pt x="10" y="19"/>
                    </a:cubicBezTo>
                    <a:close/>
                    <a:moveTo>
                      <a:pt x="10" y="3"/>
                    </a:moveTo>
                    <a:cubicBezTo>
                      <a:pt x="6" y="3"/>
                      <a:pt x="4" y="6"/>
                      <a:pt x="4" y="9"/>
                    </a:cubicBezTo>
                    <a:cubicBezTo>
                      <a:pt x="4" y="12"/>
                      <a:pt x="6" y="15"/>
                      <a:pt x="10" y="15"/>
                    </a:cubicBezTo>
                    <a:cubicBezTo>
                      <a:pt x="13" y="15"/>
                      <a:pt x="16" y="12"/>
                      <a:pt x="16" y="9"/>
                    </a:cubicBezTo>
                    <a:cubicBezTo>
                      <a:pt x="16" y="6"/>
                      <a:pt x="13" y="3"/>
                      <a:pt x="10" y="3"/>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69" name="Freeform 28">
                <a:extLst>
                  <a:ext uri="{FF2B5EF4-FFF2-40B4-BE49-F238E27FC236}">
                    <a16:creationId xmlns:a16="http://schemas.microsoft.com/office/drawing/2014/main" id="{C4BF28BF-4E31-4FE2-8964-3AB414DDBEAB}"/>
                  </a:ext>
                </a:extLst>
              </p:cNvPr>
              <p:cNvSpPr>
                <a:spLocks noEditPoints="1"/>
              </p:cNvSpPr>
              <p:nvPr/>
            </p:nvSpPr>
            <p:spPr bwMode="auto">
              <a:xfrm>
                <a:off x="22263100" y="3402013"/>
                <a:ext cx="171450" cy="515938"/>
              </a:xfrm>
              <a:custGeom>
                <a:avLst/>
                <a:gdLst>
                  <a:gd name="T0" fmla="*/ 52 w 52"/>
                  <a:gd name="T1" fmla="*/ 156 h 156"/>
                  <a:gd name="T2" fmla="*/ 0 w 52"/>
                  <a:gd name="T3" fmla="*/ 156 h 156"/>
                  <a:gd name="T4" fmla="*/ 0 w 52"/>
                  <a:gd name="T5" fmla="*/ 12 h 156"/>
                  <a:gd name="T6" fmla="*/ 11 w 52"/>
                  <a:gd name="T7" fmla="*/ 0 h 156"/>
                  <a:gd name="T8" fmla="*/ 40 w 52"/>
                  <a:gd name="T9" fmla="*/ 0 h 156"/>
                  <a:gd name="T10" fmla="*/ 52 w 52"/>
                  <a:gd name="T11" fmla="*/ 12 h 156"/>
                  <a:gd name="T12" fmla="*/ 52 w 52"/>
                  <a:gd name="T13" fmla="*/ 156 h 156"/>
                  <a:gd name="T14" fmla="*/ 3 w 52"/>
                  <a:gd name="T15" fmla="*/ 152 h 156"/>
                  <a:gd name="T16" fmla="*/ 48 w 52"/>
                  <a:gd name="T17" fmla="*/ 152 h 156"/>
                  <a:gd name="T18" fmla="*/ 48 w 52"/>
                  <a:gd name="T19" fmla="*/ 12 h 156"/>
                  <a:gd name="T20" fmla="*/ 40 w 52"/>
                  <a:gd name="T21" fmla="*/ 4 h 156"/>
                  <a:gd name="T22" fmla="*/ 11 w 52"/>
                  <a:gd name="T23" fmla="*/ 4 h 156"/>
                  <a:gd name="T24" fmla="*/ 3 w 52"/>
                  <a:gd name="T25" fmla="*/ 12 h 156"/>
                  <a:gd name="T26" fmla="*/ 3 w 52"/>
                  <a:gd name="T27" fmla="*/ 152 h 156"/>
                  <a:gd name="T28" fmla="*/ 26 w 52"/>
                  <a:gd name="T29" fmla="*/ 144 h 156"/>
                  <a:gd name="T30" fmla="*/ 9 w 52"/>
                  <a:gd name="T31" fmla="*/ 128 h 156"/>
                  <a:gd name="T32" fmla="*/ 26 w 52"/>
                  <a:gd name="T33" fmla="*/ 112 h 156"/>
                  <a:gd name="T34" fmla="*/ 42 w 52"/>
                  <a:gd name="T35" fmla="*/ 128 h 156"/>
                  <a:gd name="T36" fmla="*/ 26 w 52"/>
                  <a:gd name="T37" fmla="*/ 144 h 156"/>
                  <a:gd name="T38" fmla="*/ 26 w 52"/>
                  <a:gd name="T39" fmla="*/ 115 h 156"/>
                  <a:gd name="T40" fmla="*/ 13 w 52"/>
                  <a:gd name="T41" fmla="*/ 128 h 156"/>
                  <a:gd name="T42" fmla="*/ 26 w 52"/>
                  <a:gd name="T43" fmla="*/ 141 h 156"/>
                  <a:gd name="T44" fmla="*/ 38 w 52"/>
                  <a:gd name="T45" fmla="*/ 128 h 156"/>
                  <a:gd name="T46" fmla="*/ 26 w 52"/>
                  <a:gd name="T47" fmla="*/ 115 h 156"/>
                  <a:gd name="T48" fmla="*/ 44 w 52"/>
                  <a:gd name="T49" fmla="*/ 75 h 156"/>
                  <a:gd name="T50" fmla="*/ 7 w 52"/>
                  <a:gd name="T51" fmla="*/ 75 h 156"/>
                  <a:gd name="T52" fmla="*/ 7 w 52"/>
                  <a:gd name="T53" fmla="*/ 56 h 156"/>
                  <a:gd name="T54" fmla="*/ 44 w 52"/>
                  <a:gd name="T55" fmla="*/ 56 h 156"/>
                  <a:gd name="T56" fmla="*/ 44 w 52"/>
                  <a:gd name="T57" fmla="*/ 75 h 156"/>
                  <a:gd name="T58" fmla="*/ 10 w 52"/>
                  <a:gd name="T59" fmla="*/ 72 h 156"/>
                  <a:gd name="T60" fmla="*/ 41 w 52"/>
                  <a:gd name="T61" fmla="*/ 72 h 156"/>
                  <a:gd name="T62" fmla="*/ 41 w 52"/>
                  <a:gd name="T63" fmla="*/ 60 h 156"/>
                  <a:gd name="T64" fmla="*/ 10 w 52"/>
                  <a:gd name="T65" fmla="*/ 60 h 156"/>
                  <a:gd name="T66" fmla="*/ 10 w 52"/>
                  <a:gd name="T67" fmla="*/ 72 h 156"/>
                  <a:gd name="T68" fmla="*/ 44 w 52"/>
                  <a:gd name="T69" fmla="*/ 54 h 156"/>
                  <a:gd name="T70" fmla="*/ 7 w 52"/>
                  <a:gd name="T71" fmla="*/ 54 h 156"/>
                  <a:gd name="T72" fmla="*/ 7 w 52"/>
                  <a:gd name="T73" fmla="*/ 35 h 156"/>
                  <a:gd name="T74" fmla="*/ 44 w 52"/>
                  <a:gd name="T75" fmla="*/ 35 h 156"/>
                  <a:gd name="T76" fmla="*/ 44 w 52"/>
                  <a:gd name="T77" fmla="*/ 54 h 156"/>
                  <a:gd name="T78" fmla="*/ 10 w 52"/>
                  <a:gd name="T79" fmla="*/ 51 h 156"/>
                  <a:gd name="T80" fmla="*/ 41 w 52"/>
                  <a:gd name="T81" fmla="*/ 51 h 156"/>
                  <a:gd name="T82" fmla="*/ 41 w 52"/>
                  <a:gd name="T83" fmla="*/ 38 h 156"/>
                  <a:gd name="T84" fmla="*/ 10 w 52"/>
                  <a:gd name="T85" fmla="*/ 38 h 156"/>
                  <a:gd name="T86" fmla="*/ 10 w 52"/>
                  <a:gd name="T87" fmla="*/ 51 h 156"/>
                  <a:gd name="T88" fmla="*/ 44 w 52"/>
                  <a:gd name="T89" fmla="*/ 32 h 156"/>
                  <a:gd name="T90" fmla="*/ 7 w 52"/>
                  <a:gd name="T91" fmla="*/ 32 h 156"/>
                  <a:gd name="T92" fmla="*/ 7 w 52"/>
                  <a:gd name="T93" fmla="*/ 13 h 156"/>
                  <a:gd name="T94" fmla="*/ 44 w 52"/>
                  <a:gd name="T95" fmla="*/ 13 h 156"/>
                  <a:gd name="T96" fmla="*/ 44 w 52"/>
                  <a:gd name="T97" fmla="*/ 32 h 156"/>
                  <a:gd name="T98" fmla="*/ 10 w 52"/>
                  <a:gd name="T99" fmla="*/ 29 h 156"/>
                  <a:gd name="T100" fmla="*/ 41 w 52"/>
                  <a:gd name="T101" fmla="*/ 29 h 156"/>
                  <a:gd name="T102" fmla="*/ 41 w 52"/>
                  <a:gd name="T103" fmla="*/ 17 h 156"/>
                  <a:gd name="T104" fmla="*/ 10 w 52"/>
                  <a:gd name="T105" fmla="*/ 17 h 156"/>
                  <a:gd name="T106" fmla="*/ 10 w 52"/>
                  <a:gd name="T107" fmla="*/ 2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156">
                    <a:moveTo>
                      <a:pt x="52" y="156"/>
                    </a:moveTo>
                    <a:cubicBezTo>
                      <a:pt x="0" y="156"/>
                      <a:pt x="0" y="156"/>
                      <a:pt x="0" y="156"/>
                    </a:cubicBezTo>
                    <a:cubicBezTo>
                      <a:pt x="0" y="12"/>
                      <a:pt x="0" y="12"/>
                      <a:pt x="0" y="12"/>
                    </a:cubicBezTo>
                    <a:cubicBezTo>
                      <a:pt x="0" y="6"/>
                      <a:pt x="5" y="0"/>
                      <a:pt x="11" y="0"/>
                    </a:cubicBezTo>
                    <a:cubicBezTo>
                      <a:pt x="40" y="0"/>
                      <a:pt x="40" y="0"/>
                      <a:pt x="40" y="0"/>
                    </a:cubicBezTo>
                    <a:cubicBezTo>
                      <a:pt x="46" y="0"/>
                      <a:pt x="52" y="6"/>
                      <a:pt x="52" y="12"/>
                    </a:cubicBezTo>
                    <a:lnTo>
                      <a:pt x="52" y="156"/>
                    </a:lnTo>
                    <a:close/>
                    <a:moveTo>
                      <a:pt x="3" y="152"/>
                    </a:moveTo>
                    <a:cubicBezTo>
                      <a:pt x="48" y="152"/>
                      <a:pt x="48" y="152"/>
                      <a:pt x="48" y="152"/>
                    </a:cubicBezTo>
                    <a:cubicBezTo>
                      <a:pt x="48" y="12"/>
                      <a:pt x="48" y="12"/>
                      <a:pt x="48" y="12"/>
                    </a:cubicBezTo>
                    <a:cubicBezTo>
                      <a:pt x="48" y="8"/>
                      <a:pt x="44" y="4"/>
                      <a:pt x="40" y="4"/>
                    </a:cubicBezTo>
                    <a:cubicBezTo>
                      <a:pt x="11" y="4"/>
                      <a:pt x="11" y="4"/>
                      <a:pt x="11" y="4"/>
                    </a:cubicBezTo>
                    <a:cubicBezTo>
                      <a:pt x="7" y="4"/>
                      <a:pt x="3" y="8"/>
                      <a:pt x="3" y="12"/>
                    </a:cubicBezTo>
                    <a:lnTo>
                      <a:pt x="3" y="152"/>
                    </a:lnTo>
                    <a:close/>
                    <a:moveTo>
                      <a:pt x="26" y="144"/>
                    </a:moveTo>
                    <a:cubicBezTo>
                      <a:pt x="17" y="144"/>
                      <a:pt x="9" y="137"/>
                      <a:pt x="9" y="128"/>
                    </a:cubicBezTo>
                    <a:cubicBezTo>
                      <a:pt x="9" y="119"/>
                      <a:pt x="17" y="112"/>
                      <a:pt x="26" y="112"/>
                    </a:cubicBezTo>
                    <a:cubicBezTo>
                      <a:pt x="35" y="112"/>
                      <a:pt x="42" y="119"/>
                      <a:pt x="42" y="128"/>
                    </a:cubicBezTo>
                    <a:cubicBezTo>
                      <a:pt x="42" y="137"/>
                      <a:pt x="35" y="144"/>
                      <a:pt x="26" y="144"/>
                    </a:cubicBezTo>
                    <a:close/>
                    <a:moveTo>
                      <a:pt x="26" y="115"/>
                    </a:moveTo>
                    <a:cubicBezTo>
                      <a:pt x="19" y="115"/>
                      <a:pt x="13" y="121"/>
                      <a:pt x="13" y="128"/>
                    </a:cubicBezTo>
                    <a:cubicBezTo>
                      <a:pt x="13" y="135"/>
                      <a:pt x="19" y="141"/>
                      <a:pt x="26" y="141"/>
                    </a:cubicBezTo>
                    <a:cubicBezTo>
                      <a:pt x="33" y="141"/>
                      <a:pt x="38" y="135"/>
                      <a:pt x="38" y="128"/>
                    </a:cubicBezTo>
                    <a:cubicBezTo>
                      <a:pt x="38" y="121"/>
                      <a:pt x="33" y="115"/>
                      <a:pt x="26" y="115"/>
                    </a:cubicBezTo>
                    <a:close/>
                    <a:moveTo>
                      <a:pt x="44" y="75"/>
                    </a:moveTo>
                    <a:cubicBezTo>
                      <a:pt x="7" y="75"/>
                      <a:pt x="7" y="75"/>
                      <a:pt x="7" y="75"/>
                    </a:cubicBezTo>
                    <a:cubicBezTo>
                      <a:pt x="7" y="56"/>
                      <a:pt x="7" y="56"/>
                      <a:pt x="7" y="56"/>
                    </a:cubicBezTo>
                    <a:cubicBezTo>
                      <a:pt x="44" y="56"/>
                      <a:pt x="44" y="56"/>
                      <a:pt x="44" y="56"/>
                    </a:cubicBezTo>
                    <a:lnTo>
                      <a:pt x="44" y="75"/>
                    </a:lnTo>
                    <a:close/>
                    <a:moveTo>
                      <a:pt x="10" y="72"/>
                    </a:moveTo>
                    <a:cubicBezTo>
                      <a:pt x="41" y="72"/>
                      <a:pt x="41" y="72"/>
                      <a:pt x="41" y="72"/>
                    </a:cubicBezTo>
                    <a:cubicBezTo>
                      <a:pt x="41" y="60"/>
                      <a:pt x="41" y="60"/>
                      <a:pt x="41" y="60"/>
                    </a:cubicBezTo>
                    <a:cubicBezTo>
                      <a:pt x="10" y="60"/>
                      <a:pt x="10" y="60"/>
                      <a:pt x="10" y="60"/>
                    </a:cubicBezTo>
                    <a:lnTo>
                      <a:pt x="10" y="72"/>
                    </a:lnTo>
                    <a:close/>
                    <a:moveTo>
                      <a:pt x="44" y="54"/>
                    </a:moveTo>
                    <a:cubicBezTo>
                      <a:pt x="7" y="54"/>
                      <a:pt x="7" y="54"/>
                      <a:pt x="7" y="54"/>
                    </a:cubicBezTo>
                    <a:cubicBezTo>
                      <a:pt x="7" y="35"/>
                      <a:pt x="7" y="35"/>
                      <a:pt x="7" y="35"/>
                    </a:cubicBezTo>
                    <a:cubicBezTo>
                      <a:pt x="44" y="35"/>
                      <a:pt x="44" y="35"/>
                      <a:pt x="44" y="35"/>
                    </a:cubicBezTo>
                    <a:lnTo>
                      <a:pt x="44" y="54"/>
                    </a:lnTo>
                    <a:close/>
                    <a:moveTo>
                      <a:pt x="10" y="51"/>
                    </a:moveTo>
                    <a:cubicBezTo>
                      <a:pt x="41" y="51"/>
                      <a:pt x="41" y="51"/>
                      <a:pt x="41" y="51"/>
                    </a:cubicBezTo>
                    <a:cubicBezTo>
                      <a:pt x="41" y="38"/>
                      <a:pt x="41" y="38"/>
                      <a:pt x="41" y="38"/>
                    </a:cubicBezTo>
                    <a:cubicBezTo>
                      <a:pt x="10" y="38"/>
                      <a:pt x="10" y="38"/>
                      <a:pt x="10" y="38"/>
                    </a:cubicBezTo>
                    <a:lnTo>
                      <a:pt x="10" y="51"/>
                    </a:lnTo>
                    <a:close/>
                    <a:moveTo>
                      <a:pt x="44" y="32"/>
                    </a:moveTo>
                    <a:cubicBezTo>
                      <a:pt x="7" y="32"/>
                      <a:pt x="7" y="32"/>
                      <a:pt x="7" y="32"/>
                    </a:cubicBezTo>
                    <a:cubicBezTo>
                      <a:pt x="7" y="13"/>
                      <a:pt x="7" y="13"/>
                      <a:pt x="7" y="13"/>
                    </a:cubicBezTo>
                    <a:cubicBezTo>
                      <a:pt x="44" y="13"/>
                      <a:pt x="44" y="13"/>
                      <a:pt x="44" y="13"/>
                    </a:cubicBezTo>
                    <a:lnTo>
                      <a:pt x="44" y="32"/>
                    </a:lnTo>
                    <a:close/>
                    <a:moveTo>
                      <a:pt x="10" y="29"/>
                    </a:moveTo>
                    <a:cubicBezTo>
                      <a:pt x="41" y="29"/>
                      <a:pt x="41" y="29"/>
                      <a:pt x="41" y="29"/>
                    </a:cubicBezTo>
                    <a:cubicBezTo>
                      <a:pt x="41" y="17"/>
                      <a:pt x="41" y="17"/>
                      <a:pt x="41" y="17"/>
                    </a:cubicBezTo>
                    <a:cubicBezTo>
                      <a:pt x="10" y="17"/>
                      <a:pt x="10" y="17"/>
                      <a:pt x="10" y="17"/>
                    </a:cubicBezTo>
                    <a:lnTo>
                      <a:pt x="10" y="29"/>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70" name="Freeform 29">
                <a:extLst>
                  <a:ext uri="{FF2B5EF4-FFF2-40B4-BE49-F238E27FC236}">
                    <a16:creationId xmlns:a16="http://schemas.microsoft.com/office/drawing/2014/main" id="{1635827D-E8A4-4AD0-8886-A4160EEF2877}"/>
                  </a:ext>
                </a:extLst>
              </p:cNvPr>
              <p:cNvSpPr>
                <a:spLocks noEditPoints="1"/>
              </p:cNvSpPr>
              <p:nvPr/>
            </p:nvSpPr>
            <p:spPr bwMode="auto">
              <a:xfrm>
                <a:off x="21780500" y="3376613"/>
                <a:ext cx="204788" cy="214313"/>
              </a:xfrm>
              <a:custGeom>
                <a:avLst/>
                <a:gdLst>
                  <a:gd name="T0" fmla="*/ 26 w 62"/>
                  <a:gd name="T1" fmla="*/ 65 h 65"/>
                  <a:gd name="T2" fmla="*/ 12 w 62"/>
                  <a:gd name="T3" fmla="*/ 51 h 65"/>
                  <a:gd name="T4" fmla="*/ 0 w 62"/>
                  <a:gd name="T5" fmla="*/ 44 h 65"/>
                  <a:gd name="T6" fmla="*/ 4 w 62"/>
                  <a:gd name="T7" fmla="*/ 32 h 65"/>
                  <a:gd name="T8" fmla="*/ 0 w 62"/>
                  <a:gd name="T9" fmla="*/ 21 h 65"/>
                  <a:gd name="T10" fmla="*/ 12 w 62"/>
                  <a:gd name="T11" fmla="*/ 14 h 65"/>
                  <a:gd name="T12" fmla="*/ 26 w 62"/>
                  <a:gd name="T13" fmla="*/ 0 h 65"/>
                  <a:gd name="T14" fmla="*/ 38 w 62"/>
                  <a:gd name="T15" fmla="*/ 6 h 65"/>
                  <a:gd name="T16" fmla="*/ 57 w 62"/>
                  <a:gd name="T17" fmla="*/ 11 h 65"/>
                  <a:gd name="T18" fmla="*/ 57 w 62"/>
                  <a:gd name="T19" fmla="*/ 25 h 65"/>
                  <a:gd name="T20" fmla="*/ 57 w 62"/>
                  <a:gd name="T21" fmla="*/ 40 h 65"/>
                  <a:gd name="T22" fmla="*/ 57 w 62"/>
                  <a:gd name="T23" fmla="*/ 54 h 65"/>
                  <a:gd name="T24" fmla="*/ 38 w 62"/>
                  <a:gd name="T25" fmla="*/ 59 h 65"/>
                  <a:gd name="T26" fmla="*/ 29 w 62"/>
                  <a:gd name="T27" fmla="*/ 62 h 65"/>
                  <a:gd name="T28" fmla="*/ 35 w 62"/>
                  <a:gd name="T29" fmla="*/ 56 h 65"/>
                  <a:gd name="T30" fmla="*/ 49 w 62"/>
                  <a:gd name="T31" fmla="*/ 48 h 65"/>
                  <a:gd name="T32" fmla="*/ 56 w 62"/>
                  <a:gd name="T33" fmla="*/ 49 h 65"/>
                  <a:gd name="T34" fmla="*/ 53 w 62"/>
                  <a:gd name="T35" fmla="*/ 41 h 65"/>
                  <a:gd name="T36" fmla="*/ 55 w 62"/>
                  <a:gd name="T37" fmla="*/ 32 h 65"/>
                  <a:gd name="T38" fmla="*/ 53 w 62"/>
                  <a:gd name="T39" fmla="*/ 24 h 65"/>
                  <a:gd name="T40" fmla="*/ 56 w 62"/>
                  <a:gd name="T41" fmla="*/ 16 h 65"/>
                  <a:gd name="T42" fmla="*/ 49 w 62"/>
                  <a:gd name="T43" fmla="*/ 17 h 65"/>
                  <a:gd name="T44" fmla="*/ 35 w 62"/>
                  <a:gd name="T45" fmla="*/ 9 h 65"/>
                  <a:gd name="T46" fmla="*/ 29 w 62"/>
                  <a:gd name="T47" fmla="*/ 3 h 65"/>
                  <a:gd name="T48" fmla="*/ 27 w 62"/>
                  <a:gd name="T49" fmla="*/ 9 h 65"/>
                  <a:gd name="T50" fmla="*/ 13 w 62"/>
                  <a:gd name="T51" fmla="*/ 18 h 65"/>
                  <a:gd name="T52" fmla="*/ 4 w 62"/>
                  <a:gd name="T53" fmla="*/ 20 h 65"/>
                  <a:gd name="T54" fmla="*/ 9 w 62"/>
                  <a:gd name="T55" fmla="*/ 25 h 65"/>
                  <a:gd name="T56" fmla="*/ 9 w 62"/>
                  <a:gd name="T57" fmla="*/ 40 h 65"/>
                  <a:gd name="T58" fmla="*/ 4 w 62"/>
                  <a:gd name="T59" fmla="*/ 45 h 65"/>
                  <a:gd name="T60" fmla="*/ 13 w 62"/>
                  <a:gd name="T61" fmla="*/ 47 h 65"/>
                  <a:gd name="T62" fmla="*/ 27 w 62"/>
                  <a:gd name="T63" fmla="*/ 56 h 65"/>
                  <a:gd name="T64" fmla="*/ 29 w 62"/>
                  <a:gd name="T65"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 h="65">
                    <a:moveTo>
                      <a:pt x="37" y="65"/>
                    </a:moveTo>
                    <a:cubicBezTo>
                      <a:pt x="26" y="65"/>
                      <a:pt x="26" y="65"/>
                      <a:pt x="26" y="65"/>
                    </a:cubicBezTo>
                    <a:cubicBezTo>
                      <a:pt x="25" y="59"/>
                      <a:pt x="25" y="59"/>
                      <a:pt x="25" y="59"/>
                    </a:cubicBezTo>
                    <a:cubicBezTo>
                      <a:pt x="20" y="57"/>
                      <a:pt x="15" y="55"/>
                      <a:pt x="12" y="51"/>
                    </a:cubicBezTo>
                    <a:cubicBezTo>
                      <a:pt x="6" y="54"/>
                      <a:pt x="6" y="54"/>
                      <a:pt x="6" y="54"/>
                    </a:cubicBezTo>
                    <a:cubicBezTo>
                      <a:pt x="0" y="44"/>
                      <a:pt x="0" y="44"/>
                      <a:pt x="0" y="44"/>
                    </a:cubicBezTo>
                    <a:cubicBezTo>
                      <a:pt x="5" y="40"/>
                      <a:pt x="5" y="40"/>
                      <a:pt x="5" y="40"/>
                    </a:cubicBezTo>
                    <a:cubicBezTo>
                      <a:pt x="5" y="37"/>
                      <a:pt x="4" y="35"/>
                      <a:pt x="4" y="32"/>
                    </a:cubicBezTo>
                    <a:cubicBezTo>
                      <a:pt x="4" y="30"/>
                      <a:pt x="5" y="27"/>
                      <a:pt x="5" y="25"/>
                    </a:cubicBezTo>
                    <a:cubicBezTo>
                      <a:pt x="0" y="21"/>
                      <a:pt x="0" y="21"/>
                      <a:pt x="0" y="21"/>
                    </a:cubicBezTo>
                    <a:cubicBezTo>
                      <a:pt x="6" y="11"/>
                      <a:pt x="6" y="11"/>
                      <a:pt x="6" y="11"/>
                    </a:cubicBezTo>
                    <a:cubicBezTo>
                      <a:pt x="12" y="14"/>
                      <a:pt x="12" y="14"/>
                      <a:pt x="12" y="14"/>
                    </a:cubicBezTo>
                    <a:cubicBezTo>
                      <a:pt x="15" y="10"/>
                      <a:pt x="20" y="8"/>
                      <a:pt x="25" y="6"/>
                    </a:cubicBezTo>
                    <a:cubicBezTo>
                      <a:pt x="26" y="0"/>
                      <a:pt x="26" y="0"/>
                      <a:pt x="26" y="0"/>
                    </a:cubicBezTo>
                    <a:cubicBezTo>
                      <a:pt x="37" y="0"/>
                      <a:pt x="37" y="0"/>
                      <a:pt x="37" y="0"/>
                    </a:cubicBezTo>
                    <a:cubicBezTo>
                      <a:pt x="38" y="6"/>
                      <a:pt x="38" y="6"/>
                      <a:pt x="38" y="6"/>
                    </a:cubicBezTo>
                    <a:cubicBezTo>
                      <a:pt x="43" y="8"/>
                      <a:pt x="47" y="10"/>
                      <a:pt x="51" y="14"/>
                    </a:cubicBezTo>
                    <a:cubicBezTo>
                      <a:pt x="57" y="11"/>
                      <a:pt x="57" y="11"/>
                      <a:pt x="57" y="11"/>
                    </a:cubicBezTo>
                    <a:cubicBezTo>
                      <a:pt x="62" y="21"/>
                      <a:pt x="62" y="21"/>
                      <a:pt x="62" y="21"/>
                    </a:cubicBezTo>
                    <a:cubicBezTo>
                      <a:pt x="57" y="25"/>
                      <a:pt x="57" y="25"/>
                      <a:pt x="57" y="25"/>
                    </a:cubicBezTo>
                    <a:cubicBezTo>
                      <a:pt x="58" y="27"/>
                      <a:pt x="58" y="30"/>
                      <a:pt x="58" y="32"/>
                    </a:cubicBezTo>
                    <a:cubicBezTo>
                      <a:pt x="58" y="35"/>
                      <a:pt x="58" y="37"/>
                      <a:pt x="57" y="40"/>
                    </a:cubicBezTo>
                    <a:cubicBezTo>
                      <a:pt x="62" y="44"/>
                      <a:pt x="62" y="44"/>
                      <a:pt x="62" y="44"/>
                    </a:cubicBezTo>
                    <a:cubicBezTo>
                      <a:pt x="57" y="54"/>
                      <a:pt x="57" y="54"/>
                      <a:pt x="57" y="54"/>
                    </a:cubicBezTo>
                    <a:cubicBezTo>
                      <a:pt x="51" y="51"/>
                      <a:pt x="51" y="51"/>
                      <a:pt x="51" y="51"/>
                    </a:cubicBezTo>
                    <a:cubicBezTo>
                      <a:pt x="47" y="55"/>
                      <a:pt x="43" y="57"/>
                      <a:pt x="38" y="59"/>
                    </a:cubicBezTo>
                    <a:lnTo>
                      <a:pt x="37" y="65"/>
                    </a:lnTo>
                    <a:close/>
                    <a:moveTo>
                      <a:pt x="29" y="62"/>
                    </a:moveTo>
                    <a:cubicBezTo>
                      <a:pt x="34" y="62"/>
                      <a:pt x="34" y="62"/>
                      <a:pt x="34" y="62"/>
                    </a:cubicBezTo>
                    <a:cubicBezTo>
                      <a:pt x="35" y="56"/>
                      <a:pt x="35" y="56"/>
                      <a:pt x="35" y="56"/>
                    </a:cubicBezTo>
                    <a:cubicBezTo>
                      <a:pt x="36" y="56"/>
                      <a:pt x="36" y="56"/>
                      <a:pt x="36" y="56"/>
                    </a:cubicBezTo>
                    <a:cubicBezTo>
                      <a:pt x="41" y="55"/>
                      <a:pt x="45" y="52"/>
                      <a:pt x="49" y="48"/>
                    </a:cubicBezTo>
                    <a:cubicBezTo>
                      <a:pt x="50" y="47"/>
                      <a:pt x="50" y="47"/>
                      <a:pt x="50" y="47"/>
                    </a:cubicBezTo>
                    <a:cubicBezTo>
                      <a:pt x="56" y="49"/>
                      <a:pt x="56" y="49"/>
                      <a:pt x="56" y="49"/>
                    </a:cubicBezTo>
                    <a:cubicBezTo>
                      <a:pt x="58" y="45"/>
                      <a:pt x="58" y="45"/>
                      <a:pt x="58" y="45"/>
                    </a:cubicBezTo>
                    <a:cubicBezTo>
                      <a:pt x="53" y="41"/>
                      <a:pt x="53" y="41"/>
                      <a:pt x="53" y="41"/>
                    </a:cubicBezTo>
                    <a:cubicBezTo>
                      <a:pt x="54" y="40"/>
                      <a:pt x="54" y="40"/>
                      <a:pt x="54" y="40"/>
                    </a:cubicBezTo>
                    <a:cubicBezTo>
                      <a:pt x="54" y="37"/>
                      <a:pt x="55" y="35"/>
                      <a:pt x="55" y="32"/>
                    </a:cubicBezTo>
                    <a:cubicBezTo>
                      <a:pt x="55" y="30"/>
                      <a:pt x="54" y="27"/>
                      <a:pt x="54" y="25"/>
                    </a:cubicBezTo>
                    <a:cubicBezTo>
                      <a:pt x="53" y="24"/>
                      <a:pt x="53" y="24"/>
                      <a:pt x="53" y="24"/>
                    </a:cubicBezTo>
                    <a:cubicBezTo>
                      <a:pt x="58" y="20"/>
                      <a:pt x="58" y="20"/>
                      <a:pt x="58" y="20"/>
                    </a:cubicBezTo>
                    <a:cubicBezTo>
                      <a:pt x="56" y="16"/>
                      <a:pt x="56" y="16"/>
                      <a:pt x="56" y="16"/>
                    </a:cubicBezTo>
                    <a:cubicBezTo>
                      <a:pt x="50" y="18"/>
                      <a:pt x="50" y="18"/>
                      <a:pt x="50" y="18"/>
                    </a:cubicBezTo>
                    <a:cubicBezTo>
                      <a:pt x="49" y="17"/>
                      <a:pt x="49" y="17"/>
                      <a:pt x="49" y="17"/>
                    </a:cubicBezTo>
                    <a:cubicBezTo>
                      <a:pt x="45" y="13"/>
                      <a:pt x="41" y="10"/>
                      <a:pt x="36" y="9"/>
                    </a:cubicBezTo>
                    <a:cubicBezTo>
                      <a:pt x="35" y="9"/>
                      <a:pt x="35" y="9"/>
                      <a:pt x="35" y="9"/>
                    </a:cubicBezTo>
                    <a:cubicBezTo>
                      <a:pt x="34" y="3"/>
                      <a:pt x="34" y="3"/>
                      <a:pt x="34" y="3"/>
                    </a:cubicBezTo>
                    <a:cubicBezTo>
                      <a:pt x="29" y="3"/>
                      <a:pt x="29" y="3"/>
                      <a:pt x="29" y="3"/>
                    </a:cubicBezTo>
                    <a:cubicBezTo>
                      <a:pt x="28" y="9"/>
                      <a:pt x="28" y="9"/>
                      <a:pt x="28" y="9"/>
                    </a:cubicBezTo>
                    <a:cubicBezTo>
                      <a:pt x="27" y="9"/>
                      <a:pt x="27" y="9"/>
                      <a:pt x="27" y="9"/>
                    </a:cubicBezTo>
                    <a:cubicBezTo>
                      <a:pt x="22" y="10"/>
                      <a:pt x="17" y="13"/>
                      <a:pt x="14" y="17"/>
                    </a:cubicBezTo>
                    <a:cubicBezTo>
                      <a:pt x="13" y="18"/>
                      <a:pt x="13" y="18"/>
                      <a:pt x="13" y="18"/>
                    </a:cubicBezTo>
                    <a:cubicBezTo>
                      <a:pt x="7" y="16"/>
                      <a:pt x="7" y="16"/>
                      <a:pt x="7" y="16"/>
                    </a:cubicBezTo>
                    <a:cubicBezTo>
                      <a:pt x="4" y="20"/>
                      <a:pt x="4" y="20"/>
                      <a:pt x="4" y="20"/>
                    </a:cubicBezTo>
                    <a:cubicBezTo>
                      <a:pt x="9" y="24"/>
                      <a:pt x="9" y="24"/>
                      <a:pt x="9" y="24"/>
                    </a:cubicBezTo>
                    <a:cubicBezTo>
                      <a:pt x="9" y="25"/>
                      <a:pt x="9" y="25"/>
                      <a:pt x="9" y="25"/>
                    </a:cubicBezTo>
                    <a:cubicBezTo>
                      <a:pt x="8" y="27"/>
                      <a:pt x="8" y="30"/>
                      <a:pt x="8" y="32"/>
                    </a:cubicBezTo>
                    <a:cubicBezTo>
                      <a:pt x="8" y="35"/>
                      <a:pt x="8" y="37"/>
                      <a:pt x="9" y="40"/>
                    </a:cubicBezTo>
                    <a:cubicBezTo>
                      <a:pt x="9" y="41"/>
                      <a:pt x="9" y="41"/>
                      <a:pt x="9" y="41"/>
                    </a:cubicBezTo>
                    <a:cubicBezTo>
                      <a:pt x="4" y="45"/>
                      <a:pt x="4" y="45"/>
                      <a:pt x="4" y="45"/>
                    </a:cubicBezTo>
                    <a:cubicBezTo>
                      <a:pt x="7" y="49"/>
                      <a:pt x="7" y="49"/>
                      <a:pt x="7" y="49"/>
                    </a:cubicBezTo>
                    <a:cubicBezTo>
                      <a:pt x="13" y="47"/>
                      <a:pt x="13" y="47"/>
                      <a:pt x="13" y="47"/>
                    </a:cubicBezTo>
                    <a:cubicBezTo>
                      <a:pt x="14" y="48"/>
                      <a:pt x="14" y="48"/>
                      <a:pt x="14" y="48"/>
                    </a:cubicBezTo>
                    <a:cubicBezTo>
                      <a:pt x="17" y="52"/>
                      <a:pt x="22" y="55"/>
                      <a:pt x="27" y="56"/>
                    </a:cubicBezTo>
                    <a:cubicBezTo>
                      <a:pt x="28" y="56"/>
                      <a:pt x="28" y="56"/>
                      <a:pt x="28" y="56"/>
                    </a:cubicBezTo>
                    <a:lnTo>
                      <a:pt x="29" y="62"/>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71" name="Freeform 30">
                <a:extLst>
                  <a:ext uri="{FF2B5EF4-FFF2-40B4-BE49-F238E27FC236}">
                    <a16:creationId xmlns:a16="http://schemas.microsoft.com/office/drawing/2014/main" id="{16D120AB-6256-4C95-AD60-E511C3E6E488}"/>
                  </a:ext>
                </a:extLst>
              </p:cNvPr>
              <p:cNvSpPr>
                <a:spLocks noEditPoints="1"/>
              </p:cNvSpPr>
              <p:nvPr/>
            </p:nvSpPr>
            <p:spPr bwMode="auto">
              <a:xfrm>
                <a:off x="21820188" y="3419475"/>
                <a:ext cx="128588" cy="128588"/>
              </a:xfrm>
              <a:custGeom>
                <a:avLst/>
                <a:gdLst>
                  <a:gd name="T0" fmla="*/ 19 w 39"/>
                  <a:gd name="T1" fmla="*/ 39 h 39"/>
                  <a:gd name="T2" fmla="*/ 0 w 39"/>
                  <a:gd name="T3" fmla="*/ 19 h 39"/>
                  <a:gd name="T4" fmla="*/ 19 w 39"/>
                  <a:gd name="T5" fmla="*/ 0 h 39"/>
                  <a:gd name="T6" fmla="*/ 39 w 39"/>
                  <a:gd name="T7" fmla="*/ 19 h 39"/>
                  <a:gd name="T8" fmla="*/ 19 w 39"/>
                  <a:gd name="T9" fmla="*/ 39 h 39"/>
                  <a:gd name="T10" fmla="*/ 19 w 39"/>
                  <a:gd name="T11" fmla="*/ 3 h 39"/>
                  <a:gd name="T12" fmla="*/ 3 w 39"/>
                  <a:gd name="T13" fmla="*/ 19 h 39"/>
                  <a:gd name="T14" fmla="*/ 19 w 39"/>
                  <a:gd name="T15" fmla="*/ 35 h 39"/>
                  <a:gd name="T16" fmla="*/ 35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19" y="39"/>
                    </a:moveTo>
                    <a:cubicBezTo>
                      <a:pt x="9" y="39"/>
                      <a:pt x="0" y="30"/>
                      <a:pt x="0" y="19"/>
                    </a:cubicBezTo>
                    <a:cubicBezTo>
                      <a:pt x="0" y="9"/>
                      <a:pt x="9" y="0"/>
                      <a:pt x="19" y="0"/>
                    </a:cubicBezTo>
                    <a:cubicBezTo>
                      <a:pt x="30" y="0"/>
                      <a:pt x="39" y="9"/>
                      <a:pt x="39" y="19"/>
                    </a:cubicBezTo>
                    <a:cubicBezTo>
                      <a:pt x="39" y="30"/>
                      <a:pt x="30" y="39"/>
                      <a:pt x="19" y="39"/>
                    </a:cubicBezTo>
                    <a:close/>
                    <a:moveTo>
                      <a:pt x="19" y="3"/>
                    </a:moveTo>
                    <a:cubicBezTo>
                      <a:pt x="10" y="3"/>
                      <a:pt x="3" y="11"/>
                      <a:pt x="3" y="19"/>
                    </a:cubicBezTo>
                    <a:cubicBezTo>
                      <a:pt x="3" y="28"/>
                      <a:pt x="10" y="35"/>
                      <a:pt x="19" y="35"/>
                    </a:cubicBezTo>
                    <a:cubicBezTo>
                      <a:pt x="28" y="35"/>
                      <a:pt x="35" y="28"/>
                      <a:pt x="35" y="19"/>
                    </a:cubicBezTo>
                    <a:cubicBezTo>
                      <a:pt x="35" y="11"/>
                      <a:pt x="28" y="3"/>
                      <a:pt x="19" y="3"/>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72" name="Freeform 31">
                <a:extLst>
                  <a:ext uri="{FF2B5EF4-FFF2-40B4-BE49-F238E27FC236}">
                    <a16:creationId xmlns:a16="http://schemas.microsoft.com/office/drawing/2014/main" id="{D46432F5-8F7E-4543-9B15-A08434686257}"/>
                  </a:ext>
                </a:extLst>
              </p:cNvPr>
              <p:cNvSpPr>
                <a:spLocks noEditPoints="1"/>
              </p:cNvSpPr>
              <p:nvPr/>
            </p:nvSpPr>
            <p:spPr bwMode="auto">
              <a:xfrm>
                <a:off x="21932900" y="3535363"/>
                <a:ext cx="134938" cy="141288"/>
              </a:xfrm>
              <a:custGeom>
                <a:avLst/>
                <a:gdLst>
                  <a:gd name="T0" fmla="*/ 16 w 41"/>
                  <a:gd name="T1" fmla="*/ 39 h 43"/>
                  <a:gd name="T2" fmla="*/ 4 w 41"/>
                  <a:gd name="T3" fmla="*/ 36 h 43"/>
                  <a:gd name="T4" fmla="*/ 4 w 41"/>
                  <a:gd name="T5" fmla="*/ 26 h 43"/>
                  <a:gd name="T6" fmla="*/ 0 w 41"/>
                  <a:gd name="T7" fmla="*/ 14 h 43"/>
                  <a:gd name="T8" fmla="*/ 8 w 41"/>
                  <a:gd name="T9" fmla="*/ 9 h 43"/>
                  <a:gd name="T10" fmla="*/ 16 w 41"/>
                  <a:gd name="T11" fmla="*/ 4 h 43"/>
                  <a:gd name="T12" fmla="*/ 24 w 41"/>
                  <a:gd name="T13" fmla="*/ 0 h 43"/>
                  <a:gd name="T14" fmla="*/ 33 w 41"/>
                  <a:gd name="T15" fmla="*/ 9 h 43"/>
                  <a:gd name="T16" fmla="*/ 41 w 41"/>
                  <a:gd name="T17" fmla="*/ 14 h 43"/>
                  <a:gd name="T18" fmla="*/ 38 w 41"/>
                  <a:gd name="T19" fmla="*/ 26 h 43"/>
                  <a:gd name="T20" fmla="*/ 37 w 41"/>
                  <a:gd name="T21" fmla="*/ 35 h 43"/>
                  <a:gd name="T22" fmla="*/ 30 w 41"/>
                  <a:gd name="T23" fmla="*/ 37 h 43"/>
                  <a:gd name="T24" fmla="*/ 25 w 41"/>
                  <a:gd name="T25" fmla="*/ 43 h 43"/>
                  <a:gd name="T26" fmla="*/ 9 w 41"/>
                  <a:gd name="T27" fmla="*/ 30 h 43"/>
                  <a:gd name="T28" fmla="*/ 18 w 41"/>
                  <a:gd name="T29" fmla="*/ 35 h 43"/>
                  <a:gd name="T30" fmla="*/ 20 w 41"/>
                  <a:gd name="T31" fmla="*/ 39 h 43"/>
                  <a:gd name="T32" fmla="*/ 23 w 41"/>
                  <a:gd name="T33" fmla="*/ 36 h 43"/>
                  <a:gd name="T34" fmla="*/ 28 w 41"/>
                  <a:gd name="T35" fmla="*/ 34 h 43"/>
                  <a:gd name="T36" fmla="*/ 32 w 41"/>
                  <a:gd name="T37" fmla="*/ 30 h 43"/>
                  <a:gd name="T38" fmla="*/ 37 w 41"/>
                  <a:gd name="T39" fmla="*/ 29 h 43"/>
                  <a:gd name="T40" fmla="*/ 34 w 41"/>
                  <a:gd name="T41" fmla="*/ 26 h 43"/>
                  <a:gd name="T42" fmla="*/ 34 w 41"/>
                  <a:gd name="T43" fmla="*/ 16 h 43"/>
                  <a:gd name="T44" fmla="*/ 36 w 41"/>
                  <a:gd name="T45" fmla="*/ 11 h 43"/>
                  <a:gd name="T46" fmla="*/ 31 w 41"/>
                  <a:gd name="T47" fmla="*/ 12 h 43"/>
                  <a:gd name="T48" fmla="*/ 22 w 41"/>
                  <a:gd name="T49" fmla="*/ 7 h 43"/>
                  <a:gd name="T50" fmla="*/ 19 w 41"/>
                  <a:gd name="T51" fmla="*/ 3 h 43"/>
                  <a:gd name="T52" fmla="*/ 18 w 41"/>
                  <a:gd name="T53" fmla="*/ 7 h 43"/>
                  <a:gd name="T54" fmla="*/ 10 w 41"/>
                  <a:gd name="T55" fmla="*/ 12 h 43"/>
                  <a:gd name="T56" fmla="*/ 5 w 41"/>
                  <a:gd name="T57" fmla="*/ 12 h 43"/>
                  <a:gd name="T58" fmla="*/ 7 w 41"/>
                  <a:gd name="T59" fmla="*/ 16 h 43"/>
                  <a:gd name="T60" fmla="*/ 7 w 41"/>
                  <a:gd name="T61" fmla="*/ 26 h 43"/>
                  <a:gd name="T62" fmla="*/ 5 w 41"/>
                  <a:gd name="T63" fmla="*/ 30 h 43"/>
                  <a:gd name="T64" fmla="*/ 9 w 41"/>
                  <a:gd name="T65" fmla="*/ 30 h 43"/>
                  <a:gd name="T66" fmla="*/ 13 w 41"/>
                  <a:gd name="T67" fmla="*/ 26 h 43"/>
                  <a:gd name="T68" fmla="*/ 16 w 41"/>
                  <a:gd name="T69" fmla="*/ 14 h 43"/>
                  <a:gd name="T70" fmla="*/ 25 w 41"/>
                  <a:gd name="T71" fmla="*/ 29 h 43"/>
                  <a:gd name="T72" fmla="*/ 16 w 41"/>
                  <a:gd name="T73" fmla="*/ 24 h 43"/>
                  <a:gd name="T74" fmla="*/ 25 w 41"/>
                  <a:gd name="T75" fmla="*/ 19 h 43"/>
                  <a:gd name="T76" fmla="*/ 16 w 41"/>
                  <a:gd name="T77" fmla="*/ 2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43">
                    <a:moveTo>
                      <a:pt x="17" y="43"/>
                    </a:moveTo>
                    <a:cubicBezTo>
                      <a:pt x="16" y="39"/>
                      <a:pt x="16" y="39"/>
                      <a:pt x="16" y="39"/>
                    </a:cubicBezTo>
                    <a:cubicBezTo>
                      <a:pt x="13" y="38"/>
                      <a:pt x="11" y="36"/>
                      <a:pt x="8" y="34"/>
                    </a:cubicBezTo>
                    <a:cubicBezTo>
                      <a:pt x="4" y="36"/>
                      <a:pt x="4" y="36"/>
                      <a:pt x="4" y="36"/>
                    </a:cubicBezTo>
                    <a:cubicBezTo>
                      <a:pt x="0" y="29"/>
                      <a:pt x="0" y="29"/>
                      <a:pt x="0" y="29"/>
                    </a:cubicBezTo>
                    <a:cubicBezTo>
                      <a:pt x="4" y="26"/>
                      <a:pt x="4" y="26"/>
                      <a:pt x="4" y="26"/>
                    </a:cubicBezTo>
                    <a:cubicBezTo>
                      <a:pt x="3" y="23"/>
                      <a:pt x="3" y="20"/>
                      <a:pt x="4" y="17"/>
                    </a:cubicBezTo>
                    <a:cubicBezTo>
                      <a:pt x="0" y="14"/>
                      <a:pt x="0" y="14"/>
                      <a:pt x="0" y="14"/>
                    </a:cubicBezTo>
                    <a:cubicBezTo>
                      <a:pt x="4" y="8"/>
                      <a:pt x="4" y="8"/>
                      <a:pt x="4" y="8"/>
                    </a:cubicBezTo>
                    <a:cubicBezTo>
                      <a:pt x="8" y="9"/>
                      <a:pt x="8" y="9"/>
                      <a:pt x="8" y="9"/>
                    </a:cubicBezTo>
                    <a:cubicBezTo>
                      <a:pt x="9" y="8"/>
                      <a:pt x="10" y="7"/>
                      <a:pt x="12" y="6"/>
                    </a:cubicBezTo>
                    <a:cubicBezTo>
                      <a:pt x="13" y="5"/>
                      <a:pt x="14" y="5"/>
                      <a:pt x="16" y="4"/>
                    </a:cubicBezTo>
                    <a:cubicBezTo>
                      <a:pt x="16" y="0"/>
                      <a:pt x="16" y="0"/>
                      <a:pt x="16" y="0"/>
                    </a:cubicBezTo>
                    <a:cubicBezTo>
                      <a:pt x="24" y="0"/>
                      <a:pt x="24" y="0"/>
                      <a:pt x="24" y="0"/>
                    </a:cubicBezTo>
                    <a:cubicBezTo>
                      <a:pt x="25" y="4"/>
                      <a:pt x="25" y="4"/>
                      <a:pt x="25" y="4"/>
                    </a:cubicBezTo>
                    <a:cubicBezTo>
                      <a:pt x="28" y="5"/>
                      <a:pt x="31" y="7"/>
                      <a:pt x="33" y="9"/>
                    </a:cubicBezTo>
                    <a:cubicBezTo>
                      <a:pt x="37" y="7"/>
                      <a:pt x="37" y="7"/>
                      <a:pt x="37" y="7"/>
                    </a:cubicBezTo>
                    <a:cubicBezTo>
                      <a:pt x="41" y="14"/>
                      <a:pt x="41" y="14"/>
                      <a:pt x="41" y="14"/>
                    </a:cubicBezTo>
                    <a:cubicBezTo>
                      <a:pt x="38" y="17"/>
                      <a:pt x="38" y="17"/>
                      <a:pt x="38" y="17"/>
                    </a:cubicBezTo>
                    <a:cubicBezTo>
                      <a:pt x="39" y="20"/>
                      <a:pt x="39" y="23"/>
                      <a:pt x="38" y="26"/>
                    </a:cubicBezTo>
                    <a:cubicBezTo>
                      <a:pt x="41" y="28"/>
                      <a:pt x="41" y="28"/>
                      <a:pt x="41" y="28"/>
                    </a:cubicBezTo>
                    <a:cubicBezTo>
                      <a:pt x="37" y="35"/>
                      <a:pt x="37" y="35"/>
                      <a:pt x="37" y="35"/>
                    </a:cubicBezTo>
                    <a:cubicBezTo>
                      <a:pt x="33" y="34"/>
                      <a:pt x="33" y="34"/>
                      <a:pt x="33" y="34"/>
                    </a:cubicBezTo>
                    <a:cubicBezTo>
                      <a:pt x="32" y="35"/>
                      <a:pt x="31" y="36"/>
                      <a:pt x="30" y="37"/>
                    </a:cubicBezTo>
                    <a:cubicBezTo>
                      <a:pt x="28" y="37"/>
                      <a:pt x="27" y="38"/>
                      <a:pt x="26" y="38"/>
                    </a:cubicBezTo>
                    <a:cubicBezTo>
                      <a:pt x="25" y="43"/>
                      <a:pt x="25" y="43"/>
                      <a:pt x="25" y="43"/>
                    </a:cubicBezTo>
                    <a:lnTo>
                      <a:pt x="17" y="43"/>
                    </a:lnTo>
                    <a:close/>
                    <a:moveTo>
                      <a:pt x="9" y="30"/>
                    </a:moveTo>
                    <a:cubicBezTo>
                      <a:pt x="10" y="31"/>
                      <a:pt x="10" y="31"/>
                      <a:pt x="10" y="31"/>
                    </a:cubicBezTo>
                    <a:cubicBezTo>
                      <a:pt x="12" y="33"/>
                      <a:pt x="15" y="35"/>
                      <a:pt x="18" y="35"/>
                    </a:cubicBezTo>
                    <a:cubicBezTo>
                      <a:pt x="19" y="36"/>
                      <a:pt x="19" y="36"/>
                      <a:pt x="19" y="36"/>
                    </a:cubicBezTo>
                    <a:cubicBezTo>
                      <a:pt x="20" y="39"/>
                      <a:pt x="20" y="39"/>
                      <a:pt x="20" y="39"/>
                    </a:cubicBezTo>
                    <a:cubicBezTo>
                      <a:pt x="22" y="39"/>
                      <a:pt x="22" y="39"/>
                      <a:pt x="22" y="39"/>
                    </a:cubicBezTo>
                    <a:cubicBezTo>
                      <a:pt x="23" y="36"/>
                      <a:pt x="23" y="36"/>
                      <a:pt x="23" y="36"/>
                    </a:cubicBezTo>
                    <a:cubicBezTo>
                      <a:pt x="24" y="35"/>
                      <a:pt x="24" y="35"/>
                      <a:pt x="24" y="35"/>
                    </a:cubicBezTo>
                    <a:cubicBezTo>
                      <a:pt x="25" y="35"/>
                      <a:pt x="27" y="34"/>
                      <a:pt x="28" y="34"/>
                    </a:cubicBezTo>
                    <a:cubicBezTo>
                      <a:pt x="29" y="33"/>
                      <a:pt x="30" y="32"/>
                      <a:pt x="31" y="31"/>
                    </a:cubicBezTo>
                    <a:cubicBezTo>
                      <a:pt x="32" y="30"/>
                      <a:pt x="32" y="30"/>
                      <a:pt x="32" y="30"/>
                    </a:cubicBezTo>
                    <a:cubicBezTo>
                      <a:pt x="36" y="31"/>
                      <a:pt x="36" y="31"/>
                      <a:pt x="36" y="31"/>
                    </a:cubicBezTo>
                    <a:cubicBezTo>
                      <a:pt x="37" y="29"/>
                      <a:pt x="37" y="29"/>
                      <a:pt x="37" y="29"/>
                    </a:cubicBezTo>
                    <a:cubicBezTo>
                      <a:pt x="34" y="27"/>
                      <a:pt x="34" y="27"/>
                      <a:pt x="34" y="27"/>
                    </a:cubicBezTo>
                    <a:cubicBezTo>
                      <a:pt x="34" y="26"/>
                      <a:pt x="34" y="26"/>
                      <a:pt x="34" y="26"/>
                    </a:cubicBezTo>
                    <a:cubicBezTo>
                      <a:pt x="35" y="23"/>
                      <a:pt x="35" y="20"/>
                      <a:pt x="34" y="17"/>
                    </a:cubicBezTo>
                    <a:cubicBezTo>
                      <a:pt x="34" y="16"/>
                      <a:pt x="34" y="16"/>
                      <a:pt x="34" y="16"/>
                    </a:cubicBezTo>
                    <a:cubicBezTo>
                      <a:pt x="37" y="13"/>
                      <a:pt x="37" y="13"/>
                      <a:pt x="37" y="13"/>
                    </a:cubicBezTo>
                    <a:cubicBezTo>
                      <a:pt x="36" y="11"/>
                      <a:pt x="36" y="11"/>
                      <a:pt x="36" y="11"/>
                    </a:cubicBezTo>
                    <a:cubicBezTo>
                      <a:pt x="32" y="13"/>
                      <a:pt x="32" y="13"/>
                      <a:pt x="32" y="13"/>
                    </a:cubicBezTo>
                    <a:cubicBezTo>
                      <a:pt x="31" y="12"/>
                      <a:pt x="31" y="12"/>
                      <a:pt x="31" y="12"/>
                    </a:cubicBezTo>
                    <a:cubicBezTo>
                      <a:pt x="29" y="10"/>
                      <a:pt x="26" y="8"/>
                      <a:pt x="23" y="7"/>
                    </a:cubicBezTo>
                    <a:cubicBezTo>
                      <a:pt x="22" y="7"/>
                      <a:pt x="22" y="7"/>
                      <a:pt x="22" y="7"/>
                    </a:cubicBezTo>
                    <a:cubicBezTo>
                      <a:pt x="22" y="3"/>
                      <a:pt x="22" y="3"/>
                      <a:pt x="22" y="3"/>
                    </a:cubicBezTo>
                    <a:cubicBezTo>
                      <a:pt x="19" y="3"/>
                      <a:pt x="19" y="3"/>
                      <a:pt x="19" y="3"/>
                    </a:cubicBezTo>
                    <a:cubicBezTo>
                      <a:pt x="19" y="7"/>
                      <a:pt x="19" y="7"/>
                      <a:pt x="19" y="7"/>
                    </a:cubicBezTo>
                    <a:cubicBezTo>
                      <a:pt x="18" y="7"/>
                      <a:pt x="18" y="7"/>
                      <a:pt x="18" y="7"/>
                    </a:cubicBezTo>
                    <a:cubicBezTo>
                      <a:pt x="16" y="8"/>
                      <a:pt x="15" y="8"/>
                      <a:pt x="13" y="9"/>
                    </a:cubicBezTo>
                    <a:cubicBezTo>
                      <a:pt x="12" y="10"/>
                      <a:pt x="11" y="11"/>
                      <a:pt x="10" y="12"/>
                    </a:cubicBezTo>
                    <a:cubicBezTo>
                      <a:pt x="9" y="13"/>
                      <a:pt x="9" y="13"/>
                      <a:pt x="9" y="13"/>
                    </a:cubicBezTo>
                    <a:cubicBezTo>
                      <a:pt x="5" y="12"/>
                      <a:pt x="5" y="12"/>
                      <a:pt x="5" y="12"/>
                    </a:cubicBezTo>
                    <a:cubicBezTo>
                      <a:pt x="4" y="14"/>
                      <a:pt x="4" y="14"/>
                      <a:pt x="4" y="14"/>
                    </a:cubicBezTo>
                    <a:cubicBezTo>
                      <a:pt x="7" y="16"/>
                      <a:pt x="7" y="16"/>
                      <a:pt x="7" y="16"/>
                    </a:cubicBezTo>
                    <a:cubicBezTo>
                      <a:pt x="7" y="17"/>
                      <a:pt x="7" y="17"/>
                      <a:pt x="7" y="17"/>
                    </a:cubicBezTo>
                    <a:cubicBezTo>
                      <a:pt x="6" y="20"/>
                      <a:pt x="6" y="23"/>
                      <a:pt x="7" y="26"/>
                    </a:cubicBezTo>
                    <a:cubicBezTo>
                      <a:pt x="8" y="27"/>
                      <a:pt x="8" y="27"/>
                      <a:pt x="8" y="27"/>
                    </a:cubicBezTo>
                    <a:cubicBezTo>
                      <a:pt x="5" y="30"/>
                      <a:pt x="5" y="30"/>
                      <a:pt x="5" y="30"/>
                    </a:cubicBezTo>
                    <a:cubicBezTo>
                      <a:pt x="6" y="32"/>
                      <a:pt x="6" y="32"/>
                      <a:pt x="6" y="32"/>
                    </a:cubicBezTo>
                    <a:lnTo>
                      <a:pt x="9" y="30"/>
                    </a:lnTo>
                    <a:close/>
                    <a:moveTo>
                      <a:pt x="21" y="30"/>
                    </a:moveTo>
                    <a:cubicBezTo>
                      <a:pt x="18" y="30"/>
                      <a:pt x="15" y="29"/>
                      <a:pt x="13" y="26"/>
                    </a:cubicBezTo>
                    <a:cubicBezTo>
                      <a:pt x="13" y="26"/>
                      <a:pt x="13" y="26"/>
                      <a:pt x="13" y="26"/>
                    </a:cubicBezTo>
                    <a:cubicBezTo>
                      <a:pt x="10" y="22"/>
                      <a:pt x="12" y="16"/>
                      <a:pt x="16" y="14"/>
                    </a:cubicBezTo>
                    <a:cubicBezTo>
                      <a:pt x="20" y="11"/>
                      <a:pt x="26" y="13"/>
                      <a:pt x="28" y="17"/>
                    </a:cubicBezTo>
                    <a:cubicBezTo>
                      <a:pt x="31" y="21"/>
                      <a:pt x="30" y="27"/>
                      <a:pt x="25" y="29"/>
                    </a:cubicBezTo>
                    <a:cubicBezTo>
                      <a:pt x="24" y="30"/>
                      <a:pt x="22" y="30"/>
                      <a:pt x="21" y="30"/>
                    </a:cubicBezTo>
                    <a:close/>
                    <a:moveTo>
                      <a:pt x="16" y="24"/>
                    </a:moveTo>
                    <a:cubicBezTo>
                      <a:pt x="17" y="27"/>
                      <a:pt x="21" y="28"/>
                      <a:pt x="24" y="26"/>
                    </a:cubicBezTo>
                    <a:cubicBezTo>
                      <a:pt x="26" y="25"/>
                      <a:pt x="27" y="21"/>
                      <a:pt x="25" y="19"/>
                    </a:cubicBezTo>
                    <a:cubicBezTo>
                      <a:pt x="24" y="16"/>
                      <a:pt x="20" y="15"/>
                      <a:pt x="18" y="17"/>
                    </a:cubicBezTo>
                    <a:cubicBezTo>
                      <a:pt x="15" y="18"/>
                      <a:pt x="14" y="22"/>
                      <a:pt x="16" y="24"/>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73" name="Freeform 32">
                <a:extLst>
                  <a:ext uri="{FF2B5EF4-FFF2-40B4-BE49-F238E27FC236}">
                    <a16:creationId xmlns:a16="http://schemas.microsoft.com/office/drawing/2014/main" id="{C1A17975-F174-46FF-B7AF-B1C953A09D5E}"/>
                  </a:ext>
                </a:extLst>
              </p:cNvPr>
              <p:cNvSpPr>
                <a:spLocks noEditPoints="1"/>
              </p:cNvSpPr>
              <p:nvPr/>
            </p:nvSpPr>
            <p:spPr bwMode="auto">
              <a:xfrm>
                <a:off x="21850350" y="3452813"/>
                <a:ext cx="65088" cy="61913"/>
              </a:xfrm>
              <a:custGeom>
                <a:avLst/>
                <a:gdLst>
                  <a:gd name="T0" fmla="*/ 10 w 20"/>
                  <a:gd name="T1" fmla="*/ 19 h 19"/>
                  <a:gd name="T2" fmla="*/ 0 w 20"/>
                  <a:gd name="T3" fmla="*/ 9 h 19"/>
                  <a:gd name="T4" fmla="*/ 10 w 20"/>
                  <a:gd name="T5" fmla="*/ 0 h 19"/>
                  <a:gd name="T6" fmla="*/ 20 w 20"/>
                  <a:gd name="T7" fmla="*/ 9 h 19"/>
                  <a:gd name="T8" fmla="*/ 10 w 20"/>
                  <a:gd name="T9" fmla="*/ 19 h 19"/>
                  <a:gd name="T10" fmla="*/ 10 w 20"/>
                  <a:gd name="T11" fmla="*/ 3 h 19"/>
                  <a:gd name="T12" fmla="*/ 4 w 20"/>
                  <a:gd name="T13" fmla="*/ 9 h 19"/>
                  <a:gd name="T14" fmla="*/ 10 w 20"/>
                  <a:gd name="T15" fmla="*/ 16 h 19"/>
                  <a:gd name="T16" fmla="*/ 17 w 20"/>
                  <a:gd name="T17" fmla="*/ 9 h 19"/>
                  <a:gd name="T18" fmla="*/ 10 w 20"/>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19"/>
                    </a:moveTo>
                    <a:cubicBezTo>
                      <a:pt x="5" y="19"/>
                      <a:pt x="0" y="15"/>
                      <a:pt x="0" y="9"/>
                    </a:cubicBezTo>
                    <a:cubicBezTo>
                      <a:pt x="0" y="4"/>
                      <a:pt x="5" y="0"/>
                      <a:pt x="10" y="0"/>
                    </a:cubicBezTo>
                    <a:cubicBezTo>
                      <a:pt x="16" y="0"/>
                      <a:pt x="20" y="4"/>
                      <a:pt x="20" y="9"/>
                    </a:cubicBezTo>
                    <a:cubicBezTo>
                      <a:pt x="20" y="15"/>
                      <a:pt x="16" y="19"/>
                      <a:pt x="10" y="19"/>
                    </a:cubicBezTo>
                    <a:close/>
                    <a:moveTo>
                      <a:pt x="10" y="3"/>
                    </a:moveTo>
                    <a:cubicBezTo>
                      <a:pt x="7" y="3"/>
                      <a:pt x="4" y="6"/>
                      <a:pt x="4" y="9"/>
                    </a:cubicBezTo>
                    <a:cubicBezTo>
                      <a:pt x="4" y="13"/>
                      <a:pt x="7" y="16"/>
                      <a:pt x="10" y="16"/>
                    </a:cubicBezTo>
                    <a:cubicBezTo>
                      <a:pt x="14" y="16"/>
                      <a:pt x="17" y="13"/>
                      <a:pt x="17" y="9"/>
                    </a:cubicBezTo>
                    <a:cubicBezTo>
                      <a:pt x="17" y="6"/>
                      <a:pt x="14" y="3"/>
                      <a:pt x="10" y="3"/>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74" name="Freeform 33">
                <a:extLst>
                  <a:ext uri="{FF2B5EF4-FFF2-40B4-BE49-F238E27FC236}">
                    <a16:creationId xmlns:a16="http://schemas.microsoft.com/office/drawing/2014/main" id="{1479FE7E-A518-4BA1-B1D5-04DF0C6C9B0B}"/>
                  </a:ext>
                </a:extLst>
              </p:cNvPr>
              <p:cNvSpPr>
                <a:spLocks noEditPoints="1"/>
              </p:cNvSpPr>
              <p:nvPr/>
            </p:nvSpPr>
            <p:spPr bwMode="auto">
              <a:xfrm>
                <a:off x="21602700" y="3284538"/>
                <a:ext cx="646113" cy="508000"/>
              </a:xfrm>
              <a:custGeom>
                <a:avLst/>
                <a:gdLst>
                  <a:gd name="T0" fmla="*/ 188 w 196"/>
                  <a:gd name="T1" fmla="*/ 154 h 154"/>
                  <a:gd name="T2" fmla="*/ 8 w 196"/>
                  <a:gd name="T3" fmla="*/ 154 h 154"/>
                  <a:gd name="T4" fmla="*/ 0 w 196"/>
                  <a:gd name="T5" fmla="*/ 146 h 154"/>
                  <a:gd name="T6" fmla="*/ 0 w 196"/>
                  <a:gd name="T7" fmla="*/ 8 h 154"/>
                  <a:gd name="T8" fmla="*/ 8 w 196"/>
                  <a:gd name="T9" fmla="*/ 0 h 154"/>
                  <a:gd name="T10" fmla="*/ 188 w 196"/>
                  <a:gd name="T11" fmla="*/ 0 h 154"/>
                  <a:gd name="T12" fmla="*/ 196 w 196"/>
                  <a:gd name="T13" fmla="*/ 8 h 154"/>
                  <a:gd name="T14" fmla="*/ 196 w 196"/>
                  <a:gd name="T15" fmla="*/ 146 h 154"/>
                  <a:gd name="T16" fmla="*/ 188 w 196"/>
                  <a:gd name="T17" fmla="*/ 154 h 154"/>
                  <a:gd name="T18" fmla="*/ 8 w 196"/>
                  <a:gd name="T19" fmla="*/ 3 h 154"/>
                  <a:gd name="T20" fmla="*/ 3 w 196"/>
                  <a:gd name="T21" fmla="*/ 8 h 154"/>
                  <a:gd name="T22" fmla="*/ 3 w 196"/>
                  <a:gd name="T23" fmla="*/ 146 h 154"/>
                  <a:gd name="T24" fmla="*/ 8 w 196"/>
                  <a:gd name="T25" fmla="*/ 151 h 154"/>
                  <a:gd name="T26" fmla="*/ 188 w 196"/>
                  <a:gd name="T27" fmla="*/ 151 h 154"/>
                  <a:gd name="T28" fmla="*/ 193 w 196"/>
                  <a:gd name="T29" fmla="*/ 146 h 154"/>
                  <a:gd name="T30" fmla="*/ 193 w 196"/>
                  <a:gd name="T31" fmla="*/ 8 h 154"/>
                  <a:gd name="T32" fmla="*/ 188 w 196"/>
                  <a:gd name="T33" fmla="*/ 3 h 154"/>
                  <a:gd name="T34" fmla="*/ 8 w 196"/>
                  <a:gd name="T35"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54">
                    <a:moveTo>
                      <a:pt x="188" y="154"/>
                    </a:moveTo>
                    <a:cubicBezTo>
                      <a:pt x="8" y="154"/>
                      <a:pt x="8" y="154"/>
                      <a:pt x="8" y="154"/>
                    </a:cubicBezTo>
                    <a:cubicBezTo>
                      <a:pt x="4" y="154"/>
                      <a:pt x="0" y="151"/>
                      <a:pt x="0" y="146"/>
                    </a:cubicBezTo>
                    <a:cubicBezTo>
                      <a:pt x="0" y="8"/>
                      <a:pt x="0" y="8"/>
                      <a:pt x="0" y="8"/>
                    </a:cubicBezTo>
                    <a:cubicBezTo>
                      <a:pt x="0" y="4"/>
                      <a:pt x="4" y="0"/>
                      <a:pt x="8" y="0"/>
                    </a:cubicBezTo>
                    <a:cubicBezTo>
                      <a:pt x="188" y="0"/>
                      <a:pt x="188" y="0"/>
                      <a:pt x="188" y="0"/>
                    </a:cubicBezTo>
                    <a:cubicBezTo>
                      <a:pt x="193" y="0"/>
                      <a:pt x="196" y="4"/>
                      <a:pt x="196" y="8"/>
                    </a:cubicBezTo>
                    <a:cubicBezTo>
                      <a:pt x="196" y="146"/>
                      <a:pt x="196" y="146"/>
                      <a:pt x="196" y="146"/>
                    </a:cubicBezTo>
                    <a:cubicBezTo>
                      <a:pt x="196" y="151"/>
                      <a:pt x="193" y="154"/>
                      <a:pt x="188" y="154"/>
                    </a:cubicBezTo>
                    <a:close/>
                    <a:moveTo>
                      <a:pt x="8" y="3"/>
                    </a:moveTo>
                    <a:cubicBezTo>
                      <a:pt x="6" y="3"/>
                      <a:pt x="3" y="6"/>
                      <a:pt x="3" y="8"/>
                    </a:cubicBezTo>
                    <a:cubicBezTo>
                      <a:pt x="3" y="146"/>
                      <a:pt x="3" y="146"/>
                      <a:pt x="3" y="146"/>
                    </a:cubicBezTo>
                    <a:cubicBezTo>
                      <a:pt x="3" y="149"/>
                      <a:pt x="6" y="151"/>
                      <a:pt x="8" y="151"/>
                    </a:cubicBezTo>
                    <a:cubicBezTo>
                      <a:pt x="188" y="151"/>
                      <a:pt x="188" y="151"/>
                      <a:pt x="188" y="151"/>
                    </a:cubicBezTo>
                    <a:cubicBezTo>
                      <a:pt x="191" y="151"/>
                      <a:pt x="193" y="149"/>
                      <a:pt x="193" y="146"/>
                    </a:cubicBezTo>
                    <a:cubicBezTo>
                      <a:pt x="193" y="8"/>
                      <a:pt x="193" y="8"/>
                      <a:pt x="193" y="8"/>
                    </a:cubicBezTo>
                    <a:cubicBezTo>
                      <a:pt x="193" y="6"/>
                      <a:pt x="191" y="3"/>
                      <a:pt x="188" y="3"/>
                    </a:cubicBezTo>
                    <a:lnTo>
                      <a:pt x="8" y="3"/>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75" name="Freeform 34">
                <a:extLst>
                  <a:ext uri="{FF2B5EF4-FFF2-40B4-BE49-F238E27FC236}">
                    <a16:creationId xmlns:a16="http://schemas.microsoft.com/office/drawing/2014/main" id="{E2F98F5E-764F-4A1A-87B4-87B8E151717E}"/>
                  </a:ext>
                </a:extLst>
              </p:cNvPr>
              <p:cNvSpPr>
                <a:spLocks noEditPoints="1"/>
              </p:cNvSpPr>
              <p:nvPr/>
            </p:nvSpPr>
            <p:spPr bwMode="auto">
              <a:xfrm>
                <a:off x="21636038" y="3316288"/>
                <a:ext cx="581025" cy="420688"/>
              </a:xfrm>
              <a:custGeom>
                <a:avLst/>
                <a:gdLst>
                  <a:gd name="T0" fmla="*/ 366 w 366"/>
                  <a:gd name="T1" fmla="*/ 265 h 265"/>
                  <a:gd name="T2" fmla="*/ 0 w 366"/>
                  <a:gd name="T3" fmla="*/ 265 h 265"/>
                  <a:gd name="T4" fmla="*/ 0 w 366"/>
                  <a:gd name="T5" fmla="*/ 0 h 265"/>
                  <a:gd name="T6" fmla="*/ 366 w 366"/>
                  <a:gd name="T7" fmla="*/ 0 h 265"/>
                  <a:gd name="T8" fmla="*/ 366 w 366"/>
                  <a:gd name="T9" fmla="*/ 265 h 265"/>
                  <a:gd name="T10" fmla="*/ 6 w 366"/>
                  <a:gd name="T11" fmla="*/ 256 h 265"/>
                  <a:gd name="T12" fmla="*/ 359 w 366"/>
                  <a:gd name="T13" fmla="*/ 256 h 265"/>
                  <a:gd name="T14" fmla="*/ 359 w 366"/>
                  <a:gd name="T15" fmla="*/ 7 h 265"/>
                  <a:gd name="T16" fmla="*/ 6 w 366"/>
                  <a:gd name="T17" fmla="*/ 7 h 265"/>
                  <a:gd name="T18" fmla="*/ 6 w 366"/>
                  <a:gd name="T19" fmla="*/ 2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265">
                    <a:moveTo>
                      <a:pt x="366" y="265"/>
                    </a:moveTo>
                    <a:lnTo>
                      <a:pt x="0" y="265"/>
                    </a:lnTo>
                    <a:lnTo>
                      <a:pt x="0" y="0"/>
                    </a:lnTo>
                    <a:lnTo>
                      <a:pt x="366" y="0"/>
                    </a:lnTo>
                    <a:lnTo>
                      <a:pt x="366" y="265"/>
                    </a:lnTo>
                    <a:close/>
                    <a:moveTo>
                      <a:pt x="6" y="256"/>
                    </a:moveTo>
                    <a:lnTo>
                      <a:pt x="359" y="256"/>
                    </a:lnTo>
                    <a:lnTo>
                      <a:pt x="359" y="7"/>
                    </a:lnTo>
                    <a:lnTo>
                      <a:pt x="6" y="7"/>
                    </a:lnTo>
                    <a:lnTo>
                      <a:pt x="6" y="256"/>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76" name="Freeform 35">
                <a:extLst>
                  <a:ext uri="{FF2B5EF4-FFF2-40B4-BE49-F238E27FC236}">
                    <a16:creationId xmlns:a16="http://schemas.microsoft.com/office/drawing/2014/main" id="{2630DCEA-37AD-4EE6-94C8-C76DFD75139E}"/>
                  </a:ext>
                </a:extLst>
              </p:cNvPr>
              <p:cNvSpPr>
                <a:spLocks noEditPoints="1"/>
              </p:cNvSpPr>
              <p:nvPr/>
            </p:nvSpPr>
            <p:spPr bwMode="auto">
              <a:xfrm>
                <a:off x="21724938" y="3878263"/>
                <a:ext cx="401638" cy="39688"/>
              </a:xfrm>
              <a:custGeom>
                <a:avLst/>
                <a:gdLst>
                  <a:gd name="T0" fmla="*/ 122 w 122"/>
                  <a:gd name="T1" fmla="*/ 12 h 12"/>
                  <a:gd name="T2" fmla="*/ 0 w 122"/>
                  <a:gd name="T3" fmla="*/ 12 h 12"/>
                  <a:gd name="T4" fmla="*/ 0 w 122"/>
                  <a:gd name="T5" fmla="*/ 8 h 12"/>
                  <a:gd name="T6" fmla="*/ 8 w 122"/>
                  <a:gd name="T7" fmla="*/ 0 h 12"/>
                  <a:gd name="T8" fmla="*/ 114 w 122"/>
                  <a:gd name="T9" fmla="*/ 0 h 12"/>
                  <a:gd name="T10" fmla="*/ 122 w 122"/>
                  <a:gd name="T11" fmla="*/ 8 h 12"/>
                  <a:gd name="T12" fmla="*/ 122 w 122"/>
                  <a:gd name="T13" fmla="*/ 12 h 12"/>
                  <a:gd name="T14" fmla="*/ 3 w 122"/>
                  <a:gd name="T15" fmla="*/ 8 h 12"/>
                  <a:gd name="T16" fmla="*/ 119 w 122"/>
                  <a:gd name="T17" fmla="*/ 8 h 12"/>
                  <a:gd name="T18" fmla="*/ 114 w 122"/>
                  <a:gd name="T19" fmla="*/ 4 h 12"/>
                  <a:gd name="T20" fmla="*/ 8 w 122"/>
                  <a:gd name="T21" fmla="*/ 4 h 12"/>
                  <a:gd name="T22" fmla="*/ 3 w 122"/>
                  <a:gd name="T23"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12">
                    <a:moveTo>
                      <a:pt x="122" y="12"/>
                    </a:moveTo>
                    <a:cubicBezTo>
                      <a:pt x="0" y="12"/>
                      <a:pt x="0" y="12"/>
                      <a:pt x="0" y="12"/>
                    </a:cubicBezTo>
                    <a:cubicBezTo>
                      <a:pt x="0" y="8"/>
                      <a:pt x="0" y="8"/>
                      <a:pt x="0" y="8"/>
                    </a:cubicBezTo>
                    <a:cubicBezTo>
                      <a:pt x="0" y="4"/>
                      <a:pt x="4" y="0"/>
                      <a:pt x="8" y="0"/>
                    </a:cubicBezTo>
                    <a:cubicBezTo>
                      <a:pt x="114" y="0"/>
                      <a:pt x="114" y="0"/>
                      <a:pt x="114" y="0"/>
                    </a:cubicBezTo>
                    <a:cubicBezTo>
                      <a:pt x="119" y="0"/>
                      <a:pt x="122" y="4"/>
                      <a:pt x="122" y="8"/>
                    </a:cubicBezTo>
                    <a:lnTo>
                      <a:pt x="122" y="12"/>
                    </a:lnTo>
                    <a:close/>
                    <a:moveTo>
                      <a:pt x="3" y="8"/>
                    </a:moveTo>
                    <a:cubicBezTo>
                      <a:pt x="119" y="8"/>
                      <a:pt x="119" y="8"/>
                      <a:pt x="119" y="8"/>
                    </a:cubicBezTo>
                    <a:cubicBezTo>
                      <a:pt x="119" y="6"/>
                      <a:pt x="117" y="4"/>
                      <a:pt x="114" y="4"/>
                    </a:cubicBezTo>
                    <a:cubicBezTo>
                      <a:pt x="8" y="4"/>
                      <a:pt x="8" y="4"/>
                      <a:pt x="8" y="4"/>
                    </a:cubicBezTo>
                    <a:cubicBezTo>
                      <a:pt x="6" y="4"/>
                      <a:pt x="3" y="6"/>
                      <a:pt x="3" y="8"/>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77" name="Freeform 36">
                <a:extLst>
                  <a:ext uri="{FF2B5EF4-FFF2-40B4-BE49-F238E27FC236}">
                    <a16:creationId xmlns:a16="http://schemas.microsoft.com/office/drawing/2014/main" id="{A50733F5-B1C6-4917-8288-3D44631A3702}"/>
                  </a:ext>
                </a:extLst>
              </p:cNvPr>
              <p:cNvSpPr>
                <a:spLocks noEditPoints="1"/>
              </p:cNvSpPr>
              <p:nvPr/>
            </p:nvSpPr>
            <p:spPr bwMode="auto">
              <a:xfrm>
                <a:off x="21844000" y="3783013"/>
                <a:ext cx="165100" cy="107950"/>
              </a:xfrm>
              <a:custGeom>
                <a:avLst/>
                <a:gdLst>
                  <a:gd name="T0" fmla="*/ 104 w 104"/>
                  <a:gd name="T1" fmla="*/ 68 h 68"/>
                  <a:gd name="T2" fmla="*/ 0 w 104"/>
                  <a:gd name="T3" fmla="*/ 68 h 68"/>
                  <a:gd name="T4" fmla="*/ 0 w 104"/>
                  <a:gd name="T5" fmla="*/ 0 h 68"/>
                  <a:gd name="T6" fmla="*/ 25 w 104"/>
                  <a:gd name="T7" fmla="*/ 0 h 68"/>
                  <a:gd name="T8" fmla="*/ 25 w 104"/>
                  <a:gd name="T9" fmla="*/ 14 h 68"/>
                  <a:gd name="T10" fmla="*/ 79 w 104"/>
                  <a:gd name="T11" fmla="*/ 14 h 68"/>
                  <a:gd name="T12" fmla="*/ 79 w 104"/>
                  <a:gd name="T13" fmla="*/ 0 h 68"/>
                  <a:gd name="T14" fmla="*/ 104 w 104"/>
                  <a:gd name="T15" fmla="*/ 0 h 68"/>
                  <a:gd name="T16" fmla="*/ 104 w 104"/>
                  <a:gd name="T17" fmla="*/ 68 h 68"/>
                  <a:gd name="T18" fmla="*/ 8 w 104"/>
                  <a:gd name="T19" fmla="*/ 60 h 68"/>
                  <a:gd name="T20" fmla="*/ 95 w 104"/>
                  <a:gd name="T21" fmla="*/ 60 h 68"/>
                  <a:gd name="T22" fmla="*/ 95 w 104"/>
                  <a:gd name="T23" fmla="*/ 6 h 68"/>
                  <a:gd name="T24" fmla="*/ 85 w 104"/>
                  <a:gd name="T25" fmla="*/ 6 h 68"/>
                  <a:gd name="T26" fmla="*/ 85 w 104"/>
                  <a:gd name="T27" fmla="*/ 23 h 68"/>
                  <a:gd name="T28" fmla="*/ 18 w 104"/>
                  <a:gd name="T29" fmla="*/ 23 h 68"/>
                  <a:gd name="T30" fmla="*/ 18 w 104"/>
                  <a:gd name="T31" fmla="*/ 6 h 68"/>
                  <a:gd name="T32" fmla="*/ 8 w 104"/>
                  <a:gd name="T33" fmla="*/ 6 h 68"/>
                  <a:gd name="T34" fmla="*/ 8 w 104"/>
                  <a:gd name="T35"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68">
                    <a:moveTo>
                      <a:pt x="104" y="68"/>
                    </a:moveTo>
                    <a:lnTo>
                      <a:pt x="0" y="68"/>
                    </a:lnTo>
                    <a:lnTo>
                      <a:pt x="0" y="0"/>
                    </a:lnTo>
                    <a:lnTo>
                      <a:pt x="25" y="0"/>
                    </a:lnTo>
                    <a:lnTo>
                      <a:pt x="25" y="14"/>
                    </a:lnTo>
                    <a:lnTo>
                      <a:pt x="79" y="14"/>
                    </a:lnTo>
                    <a:lnTo>
                      <a:pt x="79" y="0"/>
                    </a:lnTo>
                    <a:lnTo>
                      <a:pt x="104" y="0"/>
                    </a:lnTo>
                    <a:lnTo>
                      <a:pt x="104" y="68"/>
                    </a:lnTo>
                    <a:close/>
                    <a:moveTo>
                      <a:pt x="8" y="60"/>
                    </a:moveTo>
                    <a:lnTo>
                      <a:pt x="95" y="60"/>
                    </a:lnTo>
                    <a:lnTo>
                      <a:pt x="95" y="6"/>
                    </a:lnTo>
                    <a:lnTo>
                      <a:pt x="85" y="6"/>
                    </a:lnTo>
                    <a:lnTo>
                      <a:pt x="85" y="23"/>
                    </a:lnTo>
                    <a:lnTo>
                      <a:pt x="18" y="23"/>
                    </a:lnTo>
                    <a:lnTo>
                      <a:pt x="18" y="6"/>
                    </a:lnTo>
                    <a:lnTo>
                      <a:pt x="8" y="6"/>
                    </a:lnTo>
                    <a:lnTo>
                      <a:pt x="8" y="60"/>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78" name="Oval 37">
                <a:extLst>
                  <a:ext uri="{FF2B5EF4-FFF2-40B4-BE49-F238E27FC236}">
                    <a16:creationId xmlns:a16="http://schemas.microsoft.com/office/drawing/2014/main" id="{420FEEED-59A8-469B-A7F6-E59FB7DA7E33}"/>
                  </a:ext>
                </a:extLst>
              </p:cNvPr>
              <p:cNvSpPr>
                <a:spLocks noChangeArrowheads="1"/>
              </p:cNvSpPr>
              <p:nvPr/>
            </p:nvSpPr>
            <p:spPr bwMode="auto">
              <a:xfrm>
                <a:off x="22174200" y="3746500"/>
                <a:ext cx="22225" cy="19050"/>
              </a:xfrm>
              <a:prstGeom prst="ellipse">
                <a:avLst/>
              </a:pr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79" name="Freeform 38">
                <a:extLst>
                  <a:ext uri="{FF2B5EF4-FFF2-40B4-BE49-F238E27FC236}">
                    <a16:creationId xmlns:a16="http://schemas.microsoft.com/office/drawing/2014/main" id="{26976125-6DA9-46AE-959D-E2C1881B808A}"/>
                  </a:ext>
                </a:extLst>
              </p:cNvPr>
              <p:cNvSpPr>
                <a:spLocks noEditPoints="1"/>
              </p:cNvSpPr>
              <p:nvPr/>
            </p:nvSpPr>
            <p:spPr bwMode="auto">
              <a:xfrm>
                <a:off x="21975763" y="3435350"/>
                <a:ext cx="92075" cy="96838"/>
              </a:xfrm>
              <a:custGeom>
                <a:avLst/>
                <a:gdLst>
                  <a:gd name="T0" fmla="*/ 11 w 28"/>
                  <a:gd name="T1" fmla="*/ 29 h 29"/>
                  <a:gd name="T2" fmla="*/ 8 w 28"/>
                  <a:gd name="T3" fmla="*/ 24 h 29"/>
                  <a:gd name="T4" fmla="*/ 0 w 28"/>
                  <a:gd name="T5" fmla="*/ 19 h 29"/>
                  <a:gd name="T6" fmla="*/ 3 w 28"/>
                  <a:gd name="T7" fmla="*/ 15 h 29"/>
                  <a:gd name="T8" fmla="*/ 0 w 28"/>
                  <a:gd name="T9" fmla="*/ 11 h 29"/>
                  <a:gd name="T10" fmla="*/ 8 w 28"/>
                  <a:gd name="T11" fmla="*/ 6 h 29"/>
                  <a:gd name="T12" fmla="*/ 11 w 28"/>
                  <a:gd name="T13" fmla="*/ 0 h 29"/>
                  <a:gd name="T14" fmla="*/ 19 w 28"/>
                  <a:gd name="T15" fmla="*/ 5 h 29"/>
                  <a:gd name="T16" fmla="*/ 25 w 28"/>
                  <a:gd name="T17" fmla="*/ 5 h 29"/>
                  <a:gd name="T18" fmla="*/ 25 w 28"/>
                  <a:gd name="T19" fmla="*/ 14 h 29"/>
                  <a:gd name="T20" fmla="*/ 25 w 28"/>
                  <a:gd name="T21" fmla="*/ 15 h 29"/>
                  <a:gd name="T22" fmla="*/ 25 w 28"/>
                  <a:gd name="T23" fmla="*/ 25 h 29"/>
                  <a:gd name="T24" fmla="*/ 19 w 28"/>
                  <a:gd name="T25" fmla="*/ 24 h 29"/>
                  <a:gd name="T26" fmla="*/ 13 w 28"/>
                  <a:gd name="T27" fmla="*/ 26 h 29"/>
                  <a:gd name="T28" fmla="*/ 16 w 28"/>
                  <a:gd name="T29" fmla="*/ 22 h 29"/>
                  <a:gd name="T30" fmla="*/ 19 w 28"/>
                  <a:gd name="T31" fmla="*/ 21 h 29"/>
                  <a:gd name="T32" fmla="*/ 23 w 28"/>
                  <a:gd name="T33" fmla="*/ 21 h 29"/>
                  <a:gd name="T34" fmla="*/ 21 w 28"/>
                  <a:gd name="T35" fmla="*/ 16 h 29"/>
                  <a:gd name="T36" fmla="*/ 22 w 28"/>
                  <a:gd name="T37" fmla="*/ 15 h 29"/>
                  <a:gd name="T38" fmla="*/ 21 w 28"/>
                  <a:gd name="T39" fmla="*/ 14 h 29"/>
                  <a:gd name="T40" fmla="*/ 24 w 28"/>
                  <a:gd name="T41" fmla="*/ 10 h 29"/>
                  <a:gd name="T42" fmla="*/ 19 w 28"/>
                  <a:gd name="T43" fmla="*/ 9 h 29"/>
                  <a:gd name="T44" fmla="*/ 17 w 28"/>
                  <a:gd name="T45" fmla="*/ 8 h 29"/>
                  <a:gd name="T46" fmla="*/ 15 w 28"/>
                  <a:gd name="T47" fmla="*/ 4 h 29"/>
                  <a:gd name="T48" fmla="*/ 12 w 28"/>
                  <a:gd name="T49" fmla="*/ 8 h 29"/>
                  <a:gd name="T50" fmla="*/ 10 w 28"/>
                  <a:gd name="T51" fmla="*/ 9 h 29"/>
                  <a:gd name="T52" fmla="*/ 5 w 28"/>
                  <a:gd name="T53" fmla="*/ 8 h 29"/>
                  <a:gd name="T54" fmla="*/ 7 w 28"/>
                  <a:gd name="T55" fmla="*/ 13 h 29"/>
                  <a:gd name="T56" fmla="*/ 7 w 28"/>
                  <a:gd name="T57" fmla="*/ 15 h 29"/>
                  <a:gd name="T58" fmla="*/ 7 w 28"/>
                  <a:gd name="T59" fmla="*/ 16 h 29"/>
                  <a:gd name="T60" fmla="*/ 4 w 28"/>
                  <a:gd name="T61" fmla="*/ 19 h 29"/>
                  <a:gd name="T62" fmla="*/ 9 w 28"/>
                  <a:gd name="T63" fmla="*/ 20 h 29"/>
                  <a:gd name="T64" fmla="*/ 11 w 28"/>
                  <a:gd name="T65" fmla="*/ 22 h 29"/>
                  <a:gd name="T66" fmla="*/ 13 w 28"/>
                  <a:gd name="T6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9">
                    <a:moveTo>
                      <a:pt x="18" y="29"/>
                    </a:moveTo>
                    <a:cubicBezTo>
                      <a:pt x="11" y="29"/>
                      <a:pt x="11" y="29"/>
                      <a:pt x="11" y="29"/>
                    </a:cubicBezTo>
                    <a:cubicBezTo>
                      <a:pt x="9" y="24"/>
                      <a:pt x="9" y="24"/>
                      <a:pt x="9" y="24"/>
                    </a:cubicBezTo>
                    <a:cubicBezTo>
                      <a:pt x="9" y="24"/>
                      <a:pt x="9" y="24"/>
                      <a:pt x="8" y="24"/>
                    </a:cubicBezTo>
                    <a:cubicBezTo>
                      <a:pt x="3" y="25"/>
                      <a:pt x="3" y="25"/>
                      <a:pt x="3" y="25"/>
                    </a:cubicBezTo>
                    <a:cubicBezTo>
                      <a:pt x="0" y="19"/>
                      <a:pt x="0" y="19"/>
                      <a:pt x="0" y="19"/>
                    </a:cubicBezTo>
                    <a:cubicBezTo>
                      <a:pt x="3" y="15"/>
                      <a:pt x="3" y="15"/>
                      <a:pt x="3" y="15"/>
                    </a:cubicBezTo>
                    <a:cubicBezTo>
                      <a:pt x="3" y="15"/>
                      <a:pt x="3" y="15"/>
                      <a:pt x="3" y="15"/>
                    </a:cubicBezTo>
                    <a:cubicBezTo>
                      <a:pt x="3" y="15"/>
                      <a:pt x="3" y="15"/>
                      <a:pt x="3" y="14"/>
                    </a:cubicBezTo>
                    <a:cubicBezTo>
                      <a:pt x="0" y="11"/>
                      <a:pt x="0" y="11"/>
                      <a:pt x="0" y="11"/>
                    </a:cubicBezTo>
                    <a:cubicBezTo>
                      <a:pt x="3" y="5"/>
                      <a:pt x="3" y="5"/>
                      <a:pt x="3" y="5"/>
                    </a:cubicBezTo>
                    <a:cubicBezTo>
                      <a:pt x="8" y="6"/>
                      <a:pt x="8" y="6"/>
                      <a:pt x="8" y="6"/>
                    </a:cubicBezTo>
                    <a:cubicBezTo>
                      <a:pt x="9" y="6"/>
                      <a:pt x="9" y="5"/>
                      <a:pt x="9" y="5"/>
                    </a:cubicBezTo>
                    <a:cubicBezTo>
                      <a:pt x="11" y="0"/>
                      <a:pt x="11" y="0"/>
                      <a:pt x="11" y="0"/>
                    </a:cubicBezTo>
                    <a:cubicBezTo>
                      <a:pt x="18" y="0"/>
                      <a:pt x="18" y="0"/>
                      <a:pt x="18" y="0"/>
                    </a:cubicBezTo>
                    <a:cubicBezTo>
                      <a:pt x="19" y="5"/>
                      <a:pt x="19" y="5"/>
                      <a:pt x="19" y="5"/>
                    </a:cubicBezTo>
                    <a:cubicBezTo>
                      <a:pt x="19" y="5"/>
                      <a:pt x="20" y="6"/>
                      <a:pt x="20" y="6"/>
                    </a:cubicBezTo>
                    <a:cubicBezTo>
                      <a:pt x="25" y="5"/>
                      <a:pt x="25" y="5"/>
                      <a:pt x="25" y="5"/>
                    </a:cubicBezTo>
                    <a:cubicBezTo>
                      <a:pt x="28" y="11"/>
                      <a:pt x="28" y="11"/>
                      <a:pt x="28" y="11"/>
                    </a:cubicBezTo>
                    <a:cubicBezTo>
                      <a:pt x="25" y="14"/>
                      <a:pt x="25" y="14"/>
                      <a:pt x="25" y="14"/>
                    </a:cubicBezTo>
                    <a:cubicBezTo>
                      <a:pt x="25" y="15"/>
                      <a:pt x="25" y="15"/>
                      <a:pt x="25" y="15"/>
                    </a:cubicBezTo>
                    <a:cubicBezTo>
                      <a:pt x="25" y="15"/>
                      <a:pt x="25" y="15"/>
                      <a:pt x="25" y="15"/>
                    </a:cubicBezTo>
                    <a:cubicBezTo>
                      <a:pt x="28" y="19"/>
                      <a:pt x="28" y="19"/>
                      <a:pt x="28" y="19"/>
                    </a:cubicBezTo>
                    <a:cubicBezTo>
                      <a:pt x="25" y="25"/>
                      <a:pt x="25" y="25"/>
                      <a:pt x="25" y="25"/>
                    </a:cubicBezTo>
                    <a:cubicBezTo>
                      <a:pt x="20" y="24"/>
                      <a:pt x="20" y="24"/>
                      <a:pt x="20" y="24"/>
                    </a:cubicBezTo>
                    <a:cubicBezTo>
                      <a:pt x="20" y="24"/>
                      <a:pt x="19" y="24"/>
                      <a:pt x="19" y="24"/>
                    </a:cubicBezTo>
                    <a:lnTo>
                      <a:pt x="18" y="29"/>
                    </a:lnTo>
                    <a:close/>
                    <a:moveTo>
                      <a:pt x="13" y="26"/>
                    </a:moveTo>
                    <a:cubicBezTo>
                      <a:pt x="15" y="26"/>
                      <a:pt x="15" y="26"/>
                      <a:pt x="15" y="26"/>
                    </a:cubicBezTo>
                    <a:cubicBezTo>
                      <a:pt x="16" y="22"/>
                      <a:pt x="16" y="22"/>
                      <a:pt x="16" y="22"/>
                    </a:cubicBezTo>
                    <a:cubicBezTo>
                      <a:pt x="17" y="22"/>
                      <a:pt x="17" y="22"/>
                      <a:pt x="17" y="22"/>
                    </a:cubicBezTo>
                    <a:cubicBezTo>
                      <a:pt x="18" y="21"/>
                      <a:pt x="18" y="21"/>
                      <a:pt x="19" y="21"/>
                    </a:cubicBezTo>
                    <a:cubicBezTo>
                      <a:pt x="19" y="20"/>
                      <a:pt x="19" y="20"/>
                      <a:pt x="19" y="20"/>
                    </a:cubicBezTo>
                    <a:cubicBezTo>
                      <a:pt x="23" y="21"/>
                      <a:pt x="23" y="21"/>
                      <a:pt x="23" y="21"/>
                    </a:cubicBezTo>
                    <a:cubicBezTo>
                      <a:pt x="24" y="19"/>
                      <a:pt x="24" y="19"/>
                      <a:pt x="24" y="19"/>
                    </a:cubicBezTo>
                    <a:cubicBezTo>
                      <a:pt x="21" y="16"/>
                      <a:pt x="21" y="16"/>
                      <a:pt x="21" y="16"/>
                    </a:cubicBezTo>
                    <a:cubicBezTo>
                      <a:pt x="21" y="16"/>
                      <a:pt x="21" y="16"/>
                      <a:pt x="21" y="16"/>
                    </a:cubicBezTo>
                    <a:cubicBezTo>
                      <a:pt x="21" y="15"/>
                      <a:pt x="22" y="15"/>
                      <a:pt x="22" y="15"/>
                    </a:cubicBezTo>
                    <a:cubicBezTo>
                      <a:pt x="22" y="15"/>
                      <a:pt x="21" y="14"/>
                      <a:pt x="21" y="14"/>
                    </a:cubicBezTo>
                    <a:cubicBezTo>
                      <a:pt x="21" y="14"/>
                      <a:pt x="21" y="14"/>
                      <a:pt x="21" y="14"/>
                    </a:cubicBezTo>
                    <a:cubicBezTo>
                      <a:pt x="22" y="13"/>
                      <a:pt x="22" y="13"/>
                      <a:pt x="22" y="13"/>
                    </a:cubicBezTo>
                    <a:cubicBezTo>
                      <a:pt x="24" y="10"/>
                      <a:pt x="24" y="10"/>
                      <a:pt x="24" y="10"/>
                    </a:cubicBezTo>
                    <a:cubicBezTo>
                      <a:pt x="23" y="8"/>
                      <a:pt x="23" y="8"/>
                      <a:pt x="23" y="8"/>
                    </a:cubicBezTo>
                    <a:cubicBezTo>
                      <a:pt x="19" y="9"/>
                      <a:pt x="19" y="9"/>
                      <a:pt x="19" y="9"/>
                    </a:cubicBezTo>
                    <a:cubicBezTo>
                      <a:pt x="19" y="9"/>
                      <a:pt x="19" y="9"/>
                      <a:pt x="19" y="9"/>
                    </a:cubicBezTo>
                    <a:cubicBezTo>
                      <a:pt x="18" y="9"/>
                      <a:pt x="18" y="8"/>
                      <a:pt x="17" y="8"/>
                    </a:cubicBezTo>
                    <a:cubicBezTo>
                      <a:pt x="16" y="8"/>
                      <a:pt x="16" y="8"/>
                      <a:pt x="16" y="8"/>
                    </a:cubicBezTo>
                    <a:cubicBezTo>
                      <a:pt x="15" y="4"/>
                      <a:pt x="15" y="4"/>
                      <a:pt x="15" y="4"/>
                    </a:cubicBezTo>
                    <a:cubicBezTo>
                      <a:pt x="13" y="4"/>
                      <a:pt x="13" y="4"/>
                      <a:pt x="13" y="4"/>
                    </a:cubicBezTo>
                    <a:cubicBezTo>
                      <a:pt x="12" y="8"/>
                      <a:pt x="12" y="8"/>
                      <a:pt x="12" y="8"/>
                    </a:cubicBezTo>
                    <a:cubicBezTo>
                      <a:pt x="11" y="8"/>
                      <a:pt x="11" y="8"/>
                      <a:pt x="11" y="8"/>
                    </a:cubicBezTo>
                    <a:cubicBezTo>
                      <a:pt x="11" y="8"/>
                      <a:pt x="10" y="9"/>
                      <a:pt x="10" y="9"/>
                    </a:cubicBezTo>
                    <a:cubicBezTo>
                      <a:pt x="9" y="9"/>
                      <a:pt x="9" y="9"/>
                      <a:pt x="9" y="9"/>
                    </a:cubicBezTo>
                    <a:cubicBezTo>
                      <a:pt x="5" y="8"/>
                      <a:pt x="5" y="8"/>
                      <a:pt x="5" y="8"/>
                    </a:cubicBezTo>
                    <a:cubicBezTo>
                      <a:pt x="4" y="10"/>
                      <a:pt x="4" y="10"/>
                      <a:pt x="4" y="10"/>
                    </a:cubicBezTo>
                    <a:cubicBezTo>
                      <a:pt x="7" y="13"/>
                      <a:pt x="7" y="13"/>
                      <a:pt x="7" y="13"/>
                    </a:cubicBezTo>
                    <a:cubicBezTo>
                      <a:pt x="7" y="14"/>
                      <a:pt x="7" y="14"/>
                      <a:pt x="7" y="14"/>
                    </a:cubicBezTo>
                    <a:cubicBezTo>
                      <a:pt x="7" y="14"/>
                      <a:pt x="7" y="15"/>
                      <a:pt x="7" y="15"/>
                    </a:cubicBezTo>
                    <a:cubicBezTo>
                      <a:pt x="7" y="15"/>
                      <a:pt x="7" y="15"/>
                      <a:pt x="7" y="15"/>
                    </a:cubicBezTo>
                    <a:cubicBezTo>
                      <a:pt x="7" y="16"/>
                      <a:pt x="7" y="16"/>
                      <a:pt x="7" y="16"/>
                    </a:cubicBezTo>
                    <a:cubicBezTo>
                      <a:pt x="6" y="17"/>
                      <a:pt x="6" y="17"/>
                      <a:pt x="6" y="17"/>
                    </a:cubicBezTo>
                    <a:cubicBezTo>
                      <a:pt x="4" y="19"/>
                      <a:pt x="4" y="19"/>
                      <a:pt x="4" y="19"/>
                    </a:cubicBezTo>
                    <a:cubicBezTo>
                      <a:pt x="5" y="21"/>
                      <a:pt x="5" y="21"/>
                      <a:pt x="5" y="21"/>
                    </a:cubicBezTo>
                    <a:cubicBezTo>
                      <a:pt x="9" y="20"/>
                      <a:pt x="9" y="20"/>
                      <a:pt x="9" y="20"/>
                    </a:cubicBezTo>
                    <a:cubicBezTo>
                      <a:pt x="10" y="21"/>
                      <a:pt x="10" y="21"/>
                      <a:pt x="10" y="21"/>
                    </a:cubicBezTo>
                    <a:cubicBezTo>
                      <a:pt x="10" y="21"/>
                      <a:pt x="11" y="21"/>
                      <a:pt x="11" y="22"/>
                    </a:cubicBezTo>
                    <a:cubicBezTo>
                      <a:pt x="12" y="22"/>
                      <a:pt x="12" y="22"/>
                      <a:pt x="12" y="22"/>
                    </a:cubicBezTo>
                    <a:lnTo>
                      <a:pt x="13" y="26"/>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grpSp>
        <p:sp>
          <p:nvSpPr>
            <p:cNvPr id="726" name="Rectangle 8">
              <a:extLst>
                <a:ext uri="{FF2B5EF4-FFF2-40B4-BE49-F238E27FC236}">
                  <a16:creationId xmlns:a16="http://schemas.microsoft.com/office/drawing/2014/main" id="{80919018-AB4D-4A47-9AD9-A7453E583742}"/>
                </a:ext>
              </a:extLst>
            </p:cNvPr>
            <p:cNvSpPr>
              <a:spLocks noChangeArrowheads="1"/>
            </p:cNvSpPr>
            <p:nvPr/>
          </p:nvSpPr>
          <p:spPr bwMode="auto">
            <a:xfrm>
              <a:off x="3596646" y="2659065"/>
              <a:ext cx="139394" cy="4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204" kern="0" dirty="0">
                  <a:solidFill>
                    <a:srgbClr val="000000"/>
                  </a:solidFill>
                  <a:latin typeface="Franklin Gothic Book"/>
                </a:rPr>
                <a:t>Historian</a:t>
              </a:r>
              <a:endParaRPr lang="en-US" altLang="en-US" sz="1071" kern="0" dirty="0">
                <a:solidFill>
                  <a:srgbClr val="202234"/>
                </a:solidFill>
                <a:latin typeface="Franklin Gothic Book"/>
              </a:endParaRPr>
            </a:p>
          </p:txBody>
        </p:sp>
        <p:sp>
          <p:nvSpPr>
            <p:cNvPr id="727" name="AutoShape 10">
              <a:extLst>
                <a:ext uri="{FF2B5EF4-FFF2-40B4-BE49-F238E27FC236}">
                  <a16:creationId xmlns:a16="http://schemas.microsoft.com/office/drawing/2014/main" id="{EA55A59B-8162-4743-953F-169A2B09135D}"/>
                </a:ext>
              </a:extLst>
            </p:cNvPr>
            <p:cNvSpPr>
              <a:spLocks noChangeAspect="1" noChangeArrowheads="1" noTextEdit="1"/>
            </p:cNvSpPr>
            <p:nvPr/>
          </p:nvSpPr>
          <p:spPr bwMode="auto">
            <a:xfrm>
              <a:off x="3437890" y="3105150"/>
              <a:ext cx="63023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728" name="Rectangle 15">
              <a:extLst>
                <a:ext uri="{FF2B5EF4-FFF2-40B4-BE49-F238E27FC236}">
                  <a16:creationId xmlns:a16="http://schemas.microsoft.com/office/drawing/2014/main" id="{D0601548-17B2-4736-AEA3-8515EECD2345}"/>
                </a:ext>
              </a:extLst>
            </p:cNvPr>
            <p:cNvSpPr>
              <a:spLocks noChangeArrowheads="1"/>
            </p:cNvSpPr>
            <p:nvPr/>
          </p:nvSpPr>
          <p:spPr bwMode="auto">
            <a:xfrm>
              <a:off x="2875281" y="3376930"/>
              <a:ext cx="384460" cy="8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408" kern="0" dirty="0">
                  <a:solidFill>
                    <a:srgbClr val="000000"/>
                  </a:solidFill>
                  <a:latin typeface="Franklin Gothic Book"/>
                </a:rPr>
                <a:t>Engineering </a:t>
              </a:r>
              <a:endParaRPr lang="en-US" altLang="en-US" sz="1071" kern="0" dirty="0">
                <a:solidFill>
                  <a:srgbClr val="202234"/>
                </a:solidFill>
                <a:latin typeface="Franklin Gothic Book"/>
              </a:endParaRPr>
            </a:p>
          </p:txBody>
        </p:sp>
        <p:sp>
          <p:nvSpPr>
            <p:cNvPr id="729" name="Rectangle 16">
              <a:extLst>
                <a:ext uri="{FF2B5EF4-FFF2-40B4-BE49-F238E27FC236}">
                  <a16:creationId xmlns:a16="http://schemas.microsoft.com/office/drawing/2014/main" id="{42F498FF-FF4C-4AF1-98D3-D70C0E08BE62}"/>
                </a:ext>
              </a:extLst>
            </p:cNvPr>
            <p:cNvSpPr>
              <a:spLocks noChangeArrowheads="1"/>
            </p:cNvSpPr>
            <p:nvPr/>
          </p:nvSpPr>
          <p:spPr bwMode="auto">
            <a:xfrm>
              <a:off x="2931160" y="3510597"/>
              <a:ext cx="238320" cy="8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408" kern="0" dirty="0">
                  <a:solidFill>
                    <a:srgbClr val="000000"/>
                  </a:solidFill>
                  <a:latin typeface="Franklin Gothic Book"/>
                </a:rPr>
                <a:t>Station </a:t>
              </a:r>
              <a:endParaRPr lang="en-US" altLang="en-US" sz="1071" kern="0" dirty="0">
                <a:solidFill>
                  <a:srgbClr val="202234"/>
                </a:solidFill>
                <a:latin typeface="Franklin Gothic Book"/>
              </a:endParaRPr>
            </a:p>
          </p:txBody>
        </p:sp>
        <p:sp>
          <p:nvSpPr>
            <p:cNvPr id="730" name="Rectangle 23">
              <a:extLst>
                <a:ext uri="{FF2B5EF4-FFF2-40B4-BE49-F238E27FC236}">
                  <a16:creationId xmlns:a16="http://schemas.microsoft.com/office/drawing/2014/main" id="{157B6277-C476-4E18-BCF0-C1A3A458FE48}"/>
                </a:ext>
              </a:extLst>
            </p:cNvPr>
            <p:cNvSpPr>
              <a:spLocks noChangeArrowheads="1"/>
            </p:cNvSpPr>
            <p:nvPr/>
          </p:nvSpPr>
          <p:spPr bwMode="auto">
            <a:xfrm>
              <a:off x="5009515" y="3614739"/>
              <a:ext cx="123658" cy="8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408" kern="0" dirty="0">
                  <a:solidFill>
                    <a:srgbClr val="000000"/>
                  </a:solidFill>
                  <a:latin typeface="Franklin Gothic Book"/>
                </a:rPr>
                <a:t>HMI</a:t>
              </a:r>
              <a:endParaRPr lang="en-US" altLang="en-US" sz="1071" kern="0" dirty="0">
                <a:solidFill>
                  <a:srgbClr val="202234"/>
                </a:solidFill>
                <a:latin typeface="Franklin Gothic Book"/>
              </a:endParaRPr>
            </a:p>
          </p:txBody>
        </p:sp>
        <p:grpSp>
          <p:nvGrpSpPr>
            <p:cNvPr id="731" name="Group 730">
              <a:extLst>
                <a:ext uri="{FF2B5EF4-FFF2-40B4-BE49-F238E27FC236}">
                  <a16:creationId xmlns:a16="http://schemas.microsoft.com/office/drawing/2014/main" id="{6806DF15-A6F4-4233-BD5A-2BA2A822C2E6}"/>
                </a:ext>
              </a:extLst>
            </p:cNvPr>
            <p:cNvGrpSpPr/>
            <p:nvPr/>
          </p:nvGrpSpPr>
          <p:grpSpPr>
            <a:xfrm>
              <a:off x="5028285" y="2300290"/>
              <a:ext cx="171664" cy="350839"/>
              <a:chOff x="18468976" y="1893888"/>
              <a:chExt cx="254000" cy="519113"/>
            </a:xfrm>
          </p:grpSpPr>
          <p:sp>
            <p:nvSpPr>
              <p:cNvPr id="862" name="Freeform 144">
                <a:extLst>
                  <a:ext uri="{FF2B5EF4-FFF2-40B4-BE49-F238E27FC236}">
                    <a16:creationId xmlns:a16="http://schemas.microsoft.com/office/drawing/2014/main" id="{46EB7C9D-E2FD-46A9-929B-C2C8B1524DE6}"/>
                  </a:ext>
                </a:extLst>
              </p:cNvPr>
              <p:cNvSpPr>
                <a:spLocks noEditPoints="1"/>
              </p:cNvSpPr>
              <p:nvPr/>
            </p:nvSpPr>
            <p:spPr bwMode="auto">
              <a:xfrm>
                <a:off x="18562638" y="2289176"/>
                <a:ext cx="63500" cy="63500"/>
              </a:xfrm>
              <a:custGeom>
                <a:avLst/>
                <a:gdLst>
                  <a:gd name="T0" fmla="*/ 10 w 19"/>
                  <a:gd name="T1" fmla="*/ 19 h 19"/>
                  <a:gd name="T2" fmla="*/ 0 w 19"/>
                  <a:gd name="T3" fmla="*/ 10 h 19"/>
                  <a:gd name="T4" fmla="*/ 10 w 19"/>
                  <a:gd name="T5" fmla="*/ 0 h 19"/>
                  <a:gd name="T6" fmla="*/ 19 w 19"/>
                  <a:gd name="T7" fmla="*/ 10 h 19"/>
                  <a:gd name="T8" fmla="*/ 10 w 19"/>
                  <a:gd name="T9" fmla="*/ 19 h 19"/>
                  <a:gd name="T10" fmla="*/ 10 w 19"/>
                  <a:gd name="T11" fmla="*/ 4 h 19"/>
                  <a:gd name="T12" fmla="*/ 4 w 19"/>
                  <a:gd name="T13" fmla="*/ 10 h 19"/>
                  <a:gd name="T14" fmla="*/ 10 w 19"/>
                  <a:gd name="T15" fmla="*/ 16 h 19"/>
                  <a:gd name="T16" fmla="*/ 16 w 19"/>
                  <a:gd name="T17" fmla="*/ 10 h 19"/>
                  <a:gd name="T18" fmla="*/ 10 w 19"/>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4" y="19"/>
                      <a:pt x="0" y="15"/>
                      <a:pt x="0" y="10"/>
                    </a:cubicBezTo>
                    <a:cubicBezTo>
                      <a:pt x="0" y="4"/>
                      <a:pt x="4" y="0"/>
                      <a:pt x="10" y="0"/>
                    </a:cubicBezTo>
                    <a:cubicBezTo>
                      <a:pt x="15" y="0"/>
                      <a:pt x="19" y="4"/>
                      <a:pt x="19" y="10"/>
                    </a:cubicBezTo>
                    <a:cubicBezTo>
                      <a:pt x="19" y="15"/>
                      <a:pt x="15" y="19"/>
                      <a:pt x="10" y="19"/>
                    </a:cubicBezTo>
                    <a:close/>
                    <a:moveTo>
                      <a:pt x="10" y="4"/>
                    </a:moveTo>
                    <a:cubicBezTo>
                      <a:pt x="6" y="4"/>
                      <a:pt x="4" y="6"/>
                      <a:pt x="4" y="10"/>
                    </a:cubicBezTo>
                    <a:cubicBezTo>
                      <a:pt x="4" y="13"/>
                      <a:pt x="6" y="16"/>
                      <a:pt x="10" y="16"/>
                    </a:cubicBezTo>
                    <a:cubicBezTo>
                      <a:pt x="13" y="16"/>
                      <a:pt x="16" y="13"/>
                      <a:pt x="16" y="10"/>
                    </a:cubicBezTo>
                    <a:cubicBezTo>
                      <a:pt x="16" y="6"/>
                      <a:pt x="13" y="4"/>
                      <a:pt x="10" y="4"/>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63" name="Freeform 145">
                <a:extLst>
                  <a:ext uri="{FF2B5EF4-FFF2-40B4-BE49-F238E27FC236}">
                    <a16:creationId xmlns:a16="http://schemas.microsoft.com/office/drawing/2014/main" id="{BE263AED-127C-4E09-B348-91EDB2BA4019}"/>
                  </a:ext>
                </a:extLst>
              </p:cNvPr>
              <p:cNvSpPr>
                <a:spLocks noEditPoints="1"/>
              </p:cNvSpPr>
              <p:nvPr/>
            </p:nvSpPr>
            <p:spPr bwMode="auto">
              <a:xfrm>
                <a:off x="18468976" y="1893888"/>
                <a:ext cx="254000" cy="519113"/>
              </a:xfrm>
              <a:custGeom>
                <a:avLst/>
                <a:gdLst>
                  <a:gd name="T0" fmla="*/ 64 w 76"/>
                  <a:gd name="T1" fmla="*/ 0 h 155"/>
                  <a:gd name="T2" fmla="*/ 12 w 76"/>
                  <a:gd name="T3" fmla="*/ 0 h 155"/>
                  <a:gd name="T4" fmla="*/ 0 w 76"/>
                  <a:gd name="T5" fmla="*/ 12 h 155"/>
                  <a:gd name="T6" fmla="*/ 0 w 76"/>
                  <a:gd name="T7" fmla="*/ 155 h 155"/>
                  <a:gd name="T8" fmla="*/ 76 w 76"/>
                  <a:gd name="T9" fmla="*/ 155 h 155"/>
                  <a:gd name="T10" fmla="*/ 76 w 76"/>
                  <a:gd name="T11" fmla="*/ 12 h 155"/>
                  <a:gd name="T12" fmla="*/ 64 w 76"/>
                  <a:gd name="T13" fmla="*/ 0 h 155"/>
                  <a:gd name="T14" fmla="*/ 72 w 76"/>
                  <a:gd name="T15" fmla="*/ 152 h 155"/>
                  <a:gd name="T16" fmla="*/ 3 w 76"/>
                  <a:gd name="T17" fmla="*/ 152 h 155"/>
                  <a:gd name="T18" fmla="*/ 3 w 76"/>
                  <a:gd name="T19" fmla="*/ 12 h 155"/>
                  <a:gd name="T20" fmla="*/ 12 w 76"/>
                  <a:gd name="T21" fmla="*/ 3 h 155"/>
                  <a:gd name="T22" fmla="*/ 64 w 76"/>
                  <a:gd name="T23" fmla="*/ 3 h 155"/>
                  <a:gd name="T24" fmla="*/ 72 w 76"/>
                  <a:gd name="T25" fmla="*/ 12 h 155"/>
                  <a:gd name="T26" fmla="*/ 72 w 76"/>
                  <a:gd name="T27"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55">
                    <a:moveTo>
                      <a:pt x="64" y="0"/>
                    </a:moveTo>
                    <a:cubicBezTo>
                      <a:pt x="12" y="0"/>
                      <a:pt x="12" y="0"/>
                      <a:pt x="12" y="0"/>
                    </a:cubicBezTo>
                    <a:cubicBezTo>
                      <a:pt x="5" y="0"/>
                      <a:pt x="0" y="5"/>
                      <a:pt x="0" y="12"/>
                    </a:cubicBezTo>
                    <a:cubicBezTo>
                      <a:pt x="0" y="155"/>
                      <a:pt x="0" y="155"/>
                      <a:pt x="0" y="155"/>
                    </a:cubicBezTo>
                    <a:cubicBezTo>
                      <a:pt x="76" y="155"/>
                      <a:pt x="76" y="155"/>
                      <a:pt x="76" y="155"/>
                    </a:cubicBezTo>
                    <a:cubicBezTo>
                      <a:pt x="76" y="12"/>
                      <a:pt x="76" y="12"/>
                      <a:pt x="76" y="12"/>
                    </a:cubicBezTo>
                    <a:cubicBezTo>
                      <a:pt x="76" y="5"/>
                      <a:pt x="70" y="0"/>
                      <a:pt x="64" y="0"/>
                    </a:cubicBezTo>
                    <a:close/>
                    <a:moveTo>
                      <a:pt x="72" y="152"/>
                    </a:moveTo>
                    <a:cubicBezTo>
                      <a:pt x="3" y="152"/>
                      <a:pt x="3" y="152"/>
                      <a:pt x="3" y="152"/>
                    </a:cubicBezTo>
                    <a:cubicBezTo>
                      <a:pt x="3" y="12"/>
                      <a:pt x="3" y="12"/>
                      <a:pt x="3" y="12"/>
                    </a:cubicBezTo>
                    <a:cubicBezTo>
                      <a:pt x="3" y="7"/>
                      <a:pt x="7" y="3"/>
                      <a:pt x="12" y="3"/>
                    </a:cubicBezTo>
                    <a:cubicBezTo>
                      <a:pt x="64" y="3"/>
                      <a:pt x="64" y="3"/>
                      <a:pt x="64" y="3"/>
                    </a:cubicBezTo>
                    <a:cubicBezTo>
                      <a:pt x="69" y="3"/>
                      <a:pt x="72" y="7"/>
                      <a:pt x="72" y="12"/>
                    </a:cubicBezTo>
                    <a:lnTo>
                      <a:pt x="72" y="152"/>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64" name="Freeform 146">
                <a:extLst>
                  <a:ext uri="{FF2B5EF4-FFF2-40B4-BE49-F238E27FC236}">
                    <a16:creationId xmlns:a16="http://schemas.microsoft.com/office/drawing/2014/main" id="{658C4F49-D06A-4111-B11D-9A7BB0621FF7}"/>
                  </a:ext>
                </a:extLst>
              </p:cNvPr>
              <p:cNvSpPr>
                <a:spLocks noEditPoints="1"/>
              </p:cNvSpPr>
              <p:nvPr/>
            </p:nvSpPr>
            <p:spPr bwMode="auto">
              <a:xfrm>
                <a:off x="18538826" y="2265363"/>
                <a:ext cx="109538" cy="111125"/>
              </a:xfrm>
              <a:custGeom>
                <a:avLst/>
                <a:gdLst>
                  <a:gd name="T0" fmla="*/ 17 w 33"/>
                  <a:gd name="T1" fmla="*/ 0 h 33"/>
                  <a:gd name="T2" fmla="*/ 0 w 33"/>
                  <a:gd name="T3" fmla="*/ 17 h 33"/>
                  <a:gd name="T4" fmla="*/ 17 w 33"/>
                  <a:gd name="T5" fmla="*/ 33 h 33"/>
                  <a:gd name="T6" fmla="*/ 33 w 33"/>
                  <a:gd name="T7" fmla="*/ 17 h 33"/>
                  <a:gd name="T8" fmla="*/ 17 w 33"/>
                  <a:gd name="T9" fmla="*/ 0 h 33"/>
                  <a:gd name="T10" fmla="*/ 17 w 33"/>
                  <a:gd name="T11" fmla="*/ 29 h 33"/>
                  <a:gd name="T12" fmla="*/ 4 w 33"/>
                  <a:gd name="T13" fmla="*/ 17 h 33"/>
                  <a:gd name="T14" fmla="*/ 17 w 33"/>
                  <a:gd name="T15" fmla="*/ 4 h 33"/>
                  <a:gd name="T16" fmla="*/ 29 w 33"/>
                  <a:gd name="T17" fmla="*/ 17 h 33"/>
                  <a:gd name="T18" fmla="*/ 17 w 33"/>
                  <a:gd name="T1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7" y="0"/>
                    </a:moveTo>
                    <a:cubicBezTo>
                      <a:pt x="8" y="0"/>
                      <a:pt x="0" y="8"/>
                      <a:pt x="0" y="17"/>
                    </a:cubicBezTo>
                    <a:cubicBezTo>
                      <a:pt x="0" y="26"/>
                      <a:pt x="8" y="33"/>
                      <a:pt x="17" y="33"/>
                    </a:cubicBezTo>
                    <a:cubicBezTo>
                      <a:pt x="26" y="33"/>
                      <a:pt x="33" y="26"/>
                      <a:pt x="33" y="17"/>
                    </a:cubicBezTo>
                    <a:cubicBezTo>
                      <a:pt x="33" y="8"/>
                      <a:pt x="26" y="0"/>
                      <a:pt x="17" y="0"/>
                    </a:cubicBezTo>
                    <a:close/>
                    <a:moveTo>
                      <a:pt x="17" y="29"/>
                    </a:moveTo>
                    <a:cubicBezTo>
                      <a:pt x="10" y="29"/>
                      <a:pt x="4" y="24"/>
                      <a:pt x="4" y="17"/>
                    </a:cubicBezTo>
                    <a:cubicBezTo>
                      <a:pt x="4" y="10"/>
                      <a:pt x="10" y="4"/>
                      <a:pt x="17" y="4"/>
                    </a:cubicBezTo>
                    <a:cubicBezTo>
                      <a:pt x="24" y="4"/>
                      <a:pt x="29" y="10"/>
                      <a:pt x="29" y="17"/>
                    </a:cubicBezTo>
                    <a:cubicBezTo>
                      <a:pt x="29" y="24"/>
                      <a:pt x="24" y="29"/>
                      <a:pt x="17" y="29"/>
                    </a:cubicBez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65" name="Freeform 147">
                <a:extLst>
                  <a:ext uri="{FF2B5EF4-FFF2-40B4-BE49-F238E27FC236}">
                    <a16:creationId xmlns:a16="http://schemas.microsoft.com/office/drawing/2014/main" id="{B8645386-EDE8-4616-A896-A30C42659C7A}"/>
                  </a:ext>
                </a:extLst>
              </p:cNvPr>
              <p:cNvSpPr>
                <a:spLocks noEditPoints="1"/>
              </p:cNvSpPr>
              <p:nvPr/>
            </p:nvSpPr>
            <p:spPr bwMode="auto">
              <a:xfrm>
                <a:off x="18491201" y="2081213"/>
                <a:ext cx="204788" cy="63500"/>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7 h 40"/>
                  <a:gd name="T16" fmla="*/ 122 w 129"/>
                  <a:gd name="T17" fmla="*/ 7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7"/>
                    </a:lnTo>
                    <a:lnTo>
                      <a:pt x="122" y="7"/>
                    </a:lnTo>
                    <a:lnTo>
                      <a:pt x="122" y="34"/>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66" name="Freeform 148">
                <a:extLst>
                  <a:ext uri="{FF2B5EF4-FFF2-40B4-BE49-F238E27FC236}">
                    <a16:creationId xmlns:a16="http://schemas.microsoft.com/office/drawing/2014/main" id="{A81075A4-F51E-4E2B-8E27-7F97A511C26D}"/>
                  </a:ext>
                </a:extLst>
              </p:cNvPr>
              <p:cNvSpPr>
                <a:spLocks noEditPoints="1"/>
              </p:cNvSpPr>
              <p:nvPr/>
            </p:nvSpPr>
            <p:spPr bwMode="auto">
              <a:xfrm>
                <a:off x="18491201" y="2008188"/>
                <a:ext cx="204788" cy="63500"/>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8 h 40"/>
                  <a:gd name="T16" fmla="*/ 122 w 129"/>
                  <a:gd name="T17" fmla="*/ 8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8"/>
                    </a:lnTo>
                    <a:lnTo>
                      <a:pt x="122" y="8"/>
                    </a:lnTo>
                    <a:lnTo>
                      <a:pt x="122" y="34"/>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67" name="Freeform 149">
                <a:extLst>
                  <a:ext uri="{FF2B5EF4-FFF2-40B4-BE49-F238E27FC236}">
                    <a16:creationId xmlns:a16="http://schemas.microsoft.com/office/drawing/2014/main" id="{5B713ED1-AC85-48A8-A0FE-2C2D296A81DA}"/>
                  </a:ext>
                </a:extLst>
              </p:cNvPr>
              <p:cNvSpPr>
                <a:spLocks noEditPoints="1"/>
              </p:cNvSpPr>
              <p:nvPr/>
            </p:nvSpPr>
            <p:spPr bwMode="auto">
              <a:xfrm>
                <a:off x="18491201" y="1938338"/>
                <a:ext cx="204788" cy="63500"/>
              </a:xfrm>
              <a:custGeom>
                <a:avLst/>
                <a:gdLst>
                  <a:gd name="T0" fmla="*/ 0 w 129"/>
                  <a:gd name="T1" fmla="*/ 0 h 40"/>
                  <a:gd name="T2" fmla="*/ 0 w 129"/>
                  <a:gd name="T3" fmla="*/ 40 h 40"/>
                  <a:gd name="T4" fmla="*/ 129 w 129"/>
                  <a:gd name="T5" fmla="*/ 40 h 40"/>
                  <a:gd name="T6" fmla="*/ 129 w 129"/>
                  <a:gd name="T7" fmla="*/ 0 h 40"/>
                  <a:gd name="T8" fmla="*/ 0 w 129"/>
                  <a:gd name="T9" fmla="*/ 0 h 40"/>
                  <a:gd name="T10" fmla="*/ 122 w 129"/>
                  <a:gd name="T11" fmla="*/ 34 h 40"/>
                  <a:gd name="T12" fmla="*/ 7 w 129"/>
                  <a:gd name="T13" fmla="*/ 34 h 40"/>
                  <a:gd name="T14" fmla="*/ 7 w 129"/>
                  <a:gd name="T15" fmla="*/ 6 h 40"/>
                  <a:gd name="T16" fmla="*/ 122 w 129"/>
                  <a:gd name="T17" fmla="*/ 6 h 40"/>
                  <a:gd name="T18" fmla="*/ 122 w 129"/>
                  <a:gd name="T19"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0">
                    <a:moveTo>
                      <a:pt x="0" y="0"/>
                    </a:moveTo>
                    <a:lnTo>
                      <a:pt x="0" y="40"/>
                    </a:lnTo>
                    <a:lnTo>
                      <a:pt x="129" y="40"/>
                    </a:lnTo>
                    <a:lnTo>
                      <a:pt x="129" y="0"/>
                    </a:lnTo>
                    <a:lnTo>
                      <a:pt x="0" y="0"/>
                    </a:lnTo>
                    <a:close/>
                    <a:moveTo>
                      <a:pt x="122" y="34"/>
                    </a:moveTo>
                    <a:lnTo>
                      <a:pt x="7" y="34"/>
                    </a:lnTo>
                    <a:lnTo>
                      <a:pt x="7" y="6"/>
                    </a:lnTo>
                    <a:lnTo>
                      <a:pt x="122" y="6"/>
                    </a:lnTo>
                    <a:lnTo>
                      <a:pt x="122" y="34"/>
                    </a:lnTo>
                    <a:close/>
                  </a:path>
                </a:pathLst>
              </a:custGeom>
              <a:solidFill>
                <a:srgbClr val="384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grpSp>
        <p:grpSp>
          <p:nvGrpSpPr>
            <p:cNvPr id="732" name="Group 731">
              <a:extLst>
                <a:ext uri="{FF2B5EF4-FFF2-40B4-BE49-F238E27FC236}">
                  <a16:creationId xmlns:a16="http://schemas.microsoft.com/office/drawing/2014/main" id="{D6E8A2AA-9923-4BFE-B336-1F142F2D5D13}"/>
                </a:ext>
              </a:extLst>
            </p:cNvPr>
            <p:cNvGrpSpPr/>
            <p:nvPr/>
          </p:nvGrpSpPr>
          <p:grpSpPr>
            <a:xfrm>
              <a:off x="5820959" y="862300"/>
              <a:ext cx="531106" cy="492126"/>
              <a:chOff x="17546638" y="227013"/>
              <a:chExt cx="1211263" cy="1122363"/>
            </a:xfrm>
          </p:grpSpPr>
          <p:sp>
            <p:nvSpPr>
              <p:cNvPr id="854" name="Freeform 40">
                <a:extLst>
                  <a:ext uri="{FF2B5EF4-FFF2-40B4-BE49-F238E27FC236}">
                    <a16:creationId xmlns:a16="http://schemas.microsoft.com/office/drawing/2014/main" id="{BCED9B1A-7728-491C-A0A1-BBDAFF71BB97}"/>
                  </a:ext>
                </a:extLst>
              </p:cNvPr>
              <p:cNvSpPr>
                <a:spLocks noEditPoints="1"/>
              </p:cNvSpPr>
              <p:nvPr/>
            </p:nvSpPr>
            <p:spPr bwMode="auto">
              <a:xfrm>
                <a:off x="18187988" y="701676"/>
                <a:ext cx="412750" cy="211138"/>
              </a:xfrm>
              <a:custGeom>
                <a:avLst/>
                <a:gdLst>
                  <a:gd name="T0" fmla="*/ 122 w 124"/>
                  <a:gd name="T1" fmla="*/ 63 h 63"/>
                  <a:gd name="T2" fmla="*/ 2 w 124"/>
                  <a:gd name="T3" fmla="*/ 63 h 63"/>
                  <a:gd name="T4" fmla="*/ 0 w 124"/>
                  <a:gd name="T5" fmla="*/ 61 h 63"/>
                  <a:gd name="T6" fmla="*/ 0 w 124"/>
                  <a:gd name="T7" fmla="*/ 2 h 63"/>
                  <a:gd name="T8" fmla="*/ 2 w 124"/>
                  <a:gd name="T9" fmla="*/ 0 h 63"/>
                  <a:gd name="T10" fmla="*/ 122 w 124"/>
                  <a:gd name="T11" fmla="*/ 0 h 63"/>
                  <a:gd name="T12" fmla="*/ 124 w 124"/>
                  <a:gd name="T13" fmla="*/ 2 h 63"/>
                  <a:gd name="T14" fmla="*/ 124 w 124"/>
                  <a:gd name="T15" fmla="*/ 61 h 63"/>
                  <a:gd name="T16" fmla="*/ 122 w 124"/>
                  <a:gd name="T17" fmla="*/ 63 h 63"/>
                  <a:gd name="T18" fmla="*/ 5 w 124"/>
                  <a:gd name="T19" fmla="*/ 58 h 63"/>
                  <a:gd name="T20" fmla="*/ 120 w 124"/>
                  <a:gd name="T21" fmla="*/ 58 h 63"/>
                  <a:gd name="T22" fmla="*/ 120 w 124"/>
                  <a:gd name="T23" fmla="*/ 4 h 63"/>
                  <a:gd name="T24" fmla="*/ 5 w 124"/>
                  <a:gd name="T25" fmla="*/ 4 h 63"/>
                  <a:gd name="T26" fmla="*/ 5 w 124"/>
                  <a:gd name="T27"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63">
                    <a:moveTo>
                      <a:pt x="122" y="63"/>
                    </a:moveTo>
                    <a:cubicBezTo>
                      <a:pt x="2" y="63"/>
                      <a:pt x="2" y="63"/>
                      <a:pt x="2" y="63"/>
                    </a:cubicBezTo>
                    <a:cubicBezTo>
                      <a:pt x="1" y="63"/>
                      <a:pt x="0" y="62"/>
                      <a:pt x="0" y="61"/>
                    </a:cubicBezTo>
                    <a:cubicBezTo>
                      <a:pt x="0" y="2"/>
                      <a:pt x="0" y="2"/>
                      <a:pt x="0" y="2"/>
                    </a:cubicBezTo>
                    <a:cubicBezTo>
                      <a:pt x="0" y="1"/>
                      <a:pt x="1" y="0"/>
                      <a:pt x="2" y="0"/>
                    </a:cubicBezTo>
                    <a:cubicBezTo>
                      <a:pt x="122" y="0"/>
                      <a:pt x="122" y="0"/>
                      <a:pt x="122" y="0"/>
                    </a:cubicBezTo>
                    <a:cubicBezTo>
                      <a:pt x="123" y="0"/>
                      <a:pt x="124" y="1"/>
                      <a:pt x="124" y="2"/>
                    </a:cubicBezTo>
                    <a:cubicBezTo>
                      <a:pt x="124" y="61"/>
                      <a:pt x="124" y="61"/>
                      <a:pt x="124" y="61"/>
                    </a:cubicBezTo>
                    <a:cubicBezTo>
                      <a:pt x="124" y="62"/>
                      <a:pt x="123" y="63"/>
                      <a:pt x="122" y="63"/>
                    </a:cubicBezTo>
                    <a:close/>
                    <a:moveTo>
                      <a:pt x="5" y="58"/>
                    </a:moveTo>
                    <a:cubicBezTo>
                      <a:pt x="120" y="58"/>
                      <a:pt x="120" y="58"/>
                      <a:pt x="120" y="58"/>
                    </a:cubicBezTo>
                    <a:cubicBezTo>
                      <a:pt x="120" y="4"/>
                      <a:pt x="120" y="4"/>
                      <a:pt x="120" y="4"/>
                    </a:cubicBezTo>
                    <a:cubicBezTo>
                      <a:pt x="5" y="4"/>
                      <a:pt x="5" y="4"/>
                      <a:pt x="5" y="4"/>
                    </a:cubicBezTo>
                    <a:lnTo>
                      <a:pt x="5" y="58"/>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55" name="Freeform 41">
                <a:extLst>
                  <a:ext uri="{FF2B5EF4-FFF2-40B4-BE49-F238E27FC236}">
                    <a16:creationId xmlns:a16="http://schemas.microsoft.com/office/drawing/2014/main" id="{0CEE2A2C-B588-4F47-9A5C-27DB6EA25FB3}"/>
                  </a:ext>
                </a:extLst>
              </p:cNvPr>
              <p:cNvSpPr>
                <a:spLocks noEditPoints="1"/>
              </p:cNvSpPr>
              <p:nvPr/>
            </p:nvSpPr>
            <p:spPr bwMode="auto">
              <a:xfrm>
                <a:off x="18187988" y="1139826"/>
                <a:ext cx="412750" cy="209550"/>
              </a:xfrm>
              <a:custGeom>
                <a:avLst/>
                <a:gdLst>
                  <a:gd name="T0" fmla="*/ 122 w 124"/>
                  <a:gd name="T1" fmla="*/ 63 h 63"/>
                  <a:gd name="T2" fmla="*/ 2 w 124"/>
                  <a:gd name="T3" fmla="*/ 63 h 63"/>
                  <a:gd name="T4" fmla="*/ 0 w 124"/>
                  <a:gd name="T5" fmla="*/ 61 h 63"/>
                  <a:gd name="T6" fmla="*/ 0 w 124"/>
                  <a:gd name="T7" fmla="*/ 2 h 63"/>
                  <a:gd name="T8" fmla="*/ 2 w 124"/>
                  <a:gd name="T9" fmla="*/ 0 h 63"/>
                  <a:gd name="T10" fmla="*/ 122 w 124"/>
                  <a:gd name="T11" fmla="*/ 0 h 63"/>
                  <a:gd name="T12" fmla="*/ 124 w 124"/>
                  <a:gd name="T13" fmla="*/ 2 h 63"/>
                  <a:gd name="T14" fmla="*/ 124 w 124"/>
                  <a:gd name="T15" fmla="*/ 61 h 63"/>
                  <a:gd name="T16" fmla="*/ 122 w 124"/>
                  <a:gd name="T17" fmla="*/ 63 h 63"/>
                  <a:gd name="T18" fmla="*/ 5 w 124"/>
                  <a:gd name="T19" fmla="*/ 59 h 63"/>
                  <a:gd name="T20" fmla="*/ 120 w 124"/>
                  <a:gd name="T21" fmla="*/ 59 h 63"/>
                  <a:gd name="T22" fmla="*/ 120 w 124"/>
                  <a:gd name="T23" fmla="*/ 4 h 63"/>
                  <a:gd name="T24" fmla="*/ 5 w 124"/>
                  <a:gd name="T25" fmla="*/ 4 h 63"/>
                  <a:gd name="T26" fmla="*/ 5 w 124"/>
                  <a:gd name="T2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63">
                    <a:moveTo>
                      <a:pt x="122" y="63"/>
                    </a:moveTo>
                    <a:cubicBezTo>
                      <a:pt x="2" y="63"/>
                      <a:pt x="2" y="63"/>
                      <a:pt x="2" y="63"/>
                    </a:cubicBezTo>
                    <a:cubicBezTo>
                      <a:pt x="1" y="63"/>
                      <a:pt x="0" y="62"/>
                      <a:pt x="0" y="61"/>
                    </a:cubicBezTo>
                    <a:cubicBezTo>
                      <a:pt x="0" y="2"/>
                      <a:pt x="0" y="2"/>
                      <a:pt x="0" y="2"/>
                    </a:cubicBezTo>
                    <a:cubicBezTo>
                      <a:pt x="0" y="1"/>
                      <a:pt x="1" y="0"/>
                      <a:pt x="2" y="0"/>
                    </a:cubicBezTo>
                    <a:cubicBezTo>
                      <a:pt x="122" y="0"/>
                      <a:pt x="122" y="0"/>
                      <a:pt x="122" y="0"/>
                    </a:cubicBezTo>
                    <a:cubicBezTo>
                      <a:pt x="123" y="0"/>
                      <a:pt x="124" y="1"/>
                      <a:pt x="124" y="2"/>
                    </a:cubicBezTo>
                    <a:cubicBezTo>
                      <a:pt x="124" y="61"/>
                      <a:pt x="124" y="61"/>
                      <a:pt x="124" y="61"/>
                    </a:cubicBezTo>
                    <a:cubicBezTo>
                      <a:pt x="124" y="62"/>
                      <a:pt x="123" y="63"/>
                      <a:pt x="122" y="63"/>
                    </a:cubicBezTo>
                    <a:close/>
                    <a:moveTo>
                      <a:pt x="5" y="59"/>
                    </a:moveTo>
                    <a:cubicBezTo>
                      <a:pt x="120" y="59"/>
                      <a:pt x="120" y="59"/>
                      <a:pt x="120" y="59"/>
                    </a:cubicBezTo>
                    <a:cubicBezTo>
                      <a:pt x="120" y="4"/>
                      <a:pt x="120" y="4"/>
                      <a:pt x="120" y="4"/>
                    </a:cubicBezTo>
                    <a:cubicBezTo>
                      <a:pt x="5" y="4"/>
                      <a:pt x="5" y="4"/>
                      <a:pt x="5" y="4"/>
                    </a:cubicBezTo>
                    <a:lnTo>
                      <a:pt x="5" y="59"/>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56" name="Freeform 42">
                <a:extLst>
                  <a:ext uri="{FF2B5EF4-FFF2-40B4-BE49-F238E27FC236}">
                    <a16:creationId xmlns:a16="http://schemas.microsoft.com/office/drawing/2014/main" id="{4160B512-93A9-4460-AE7D-A3C46766BE3B}"/>
                  </a:ext>
                </a:extLst>
              </p:cNvPr>
              <p:cNvSpPr>
                <a:spLocks noEditPoints="1"/>
              </p:cNvSpPr>
              <p:nvPr/>
            </p:nvSpPr>
            <p:spPr bwMode="auto">
              <a:xfrm>
                <a:off x="17770475" y="701676"/>
                <a:ext cx="412750" cy="211138"/>
              </a:xfrm>
              <a:custGeom>
                <a:avLst/>
                <a:gdLst>
                  <a:gd name="T0" fmla="*/ 122 w 124"/>
                  <a:gd name="T1" fmla="*/ 63 h 63"/>
                  <a:gd name="T2" fmla="*/ 2 w 124"/>
                  <a:gd name="T3" fmla="*/ 63 h 63"/>
                  <a:gd name="T4" fmla="*/ 0 w 124"/>
                  <a:gd name="T5" fmla="*/ 61 h 63"/>
                  <a:gd name="T6" fmla="*/ 0 w 124"/>
                  <a:gd name="T7" fmla="*/ 2 h 63"/>
                  <a:gd name="T8" fmla="*/ 2 w 124"/>
                  <a:gd name="T9" fmla="*/ 0 h 63"/>
                  <a:gd name="T10" fmla="*/ 122 w 124"/>
                  <a:gd name="T11" fmla="*/ 0 h 63"/>
                  <a:gd name="T12" fmla="*/ 124 w 124"/>
                  <a:gd name="T13" fmla="*/ 2 h 63"/>
                  <a:gd name="T14" fmla="*/ 124 w 124"/>
                  <a:gd name="T15" fmla="*/ 61 h 63"/>
                  <a:gd name="T16" fmla="*/ 122 w 124"/>
                  <a:gd name="T17" fmla="*/ 63 h 63"/>
                  <a:gd name="T18" fmla="*/ 5 w 124"/>
                  <a:gd name="T19" fmla="*/ 58 h 63"/>
                  <a:gd name="T20" fmla="*/ 120 w 124"/>
                  <a:gd name="T21" fmla="*/ 58 h 63"/>
                  <a:gd name="T22" fmla="*/ 120 w 124"/>
                  <a:gd name="T23" fmla="*/ 4 h 63"/>
                  <a:gd name="T24" fmla="*/ 5 w 124"/>
                  <a:gd name="T25" fmla="*/ 4 h 63"/>
                  <a:gd name="T26" fmla="*/ 5 w 124"/>
                  <a:gd name="T27"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63">
                    <a:moveTo>
                      <a:pt x="122" y="63"/>
                    </a:moveTo>
                    <a:cubicBezTo>
                      <a:pt x="2" y="63"/>
                      <a:pt x="2" y="63"/>
                      <a:pt x="2" y="63"/>
                    </a:cubicBezTo>
                    <a:cubicBezTo>
                      <a:pt x="1" y="63"/>
                      <a:pt x="0" y="62"/>
                      <a:pt x="0" y="61"/>
                    </a:cubicBezTo>
                    <a:cubicBezTo>
                      <a:pt x="0" y="2"/>
                      <a:pt x="0" y="2"/>
                      <a:pt x="0" y="2"/>
                    </a:cubicBezTo>
                    <a:cubicBezTo>
                      <a:pt x="0" y="1"/>
                      <a:pt x="1" y="0"/>
                      <a:pt x="2" y="0"/>
                    </a:cubicBezTo>
                    <a:cubicBezTo>
                      <a:pt x="122" y="0"/>
                      <a:pt x="122" y="0"/>
                      <a:pt x="122" y="0"/>
                    </a:cubicBezTo>
                    <a:cubicBezTo>
                      <a:pt x="123" y="0"/>
                      <a:pt x="124" y="1"/>
                      <a:pt x="124" y="2"/>
                    </a:cubicBezTo>
                    <a:cubicBezTo>
                      <a:pt x="124" y="61"/>
                      <a:pt x="124" y="61"/>
                      <a:pt x="124" y="61"/>
                    </a:cubicBezTo>
                    <a:cubicBezTo>
                      <a:pt x="124" y="62"/>
                      <a:pt x="123" y="63"/>
                      <a:pt x="122" y="63"/>
                    </a:cubicBezTo>
                    <a:close/>
                    <a:moveTo>
                      <a:pt x="5" y="58"/>
                    </a:moveTo>
                    <a:cubicBezTo>
                      <a:pt x="120" y="58"/>
                      <a:pt x="120" y="58"/>
                      <a:pt x="120" y="58"/>
                    </a:cubicBezTo>
                    <a:cubicBezTo>
                      <a:pt x="120" y="4"/>
                      <a:pt x="120" y="4"/>
                      <a:pt x="120" y="4"/>
                    </a:cubicBezTo>
                    <a:cubicBezTo>
                      <a:pt x="5" y="4"/>
                      <a:pt x="5" y="4"/>
                      <a:pt x="5" y="4"/>
                    </a:cubicBezTo>
                    <a:lnTo>
                      <a:pt x="5" y="58"/>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57" name="Freeform 43">
                <a:extLst>
                  <a:ext uri="{FF2B5EF4-FFF2-40B4-BE49-F238E27FC236}">
                    <a16:creationId xmlns:a16="http://schemas.microsoft.com/office/drawing/2014/main" id="{8580FB96-F5FE-40B2-84A8-B4FCDB501598}"/>
                  </a:ext>
                </a:extLst>
              </p:cNvPr>
              <p:cNvSpPr>
                <a:spLocks noEditPoints="1"/>
              </p:cNvSpPr>
              <p:nvPr/>
            </p:nvSpPr>
            <p:spPr bwMode="auto">
              <a:xfrm>
                <a:off x="18027650" y="919163"/>
                <a:ext cx="417513" cy="209550"/>
              </a:xfrm>
              <a:custGeom>
                <a:avLst/>
                <a:gdLst>
                  <a:gd name="T0" fmla="*/ 122 w 125"/>
                  <a:gd name="T1" fmla="*/ 63 h 63"/>
                  <a:gd name="T2" fmla="*/ 3 w 125"/>
                  <a:gd name="T3" fmla="*/ 63 h 63"/>
                  <a:gd name="T4" fmla="*/ 0 w 125"/>
                  <a:gd name="T5" fmla="*/ 61 h 63"/>
                  <a:gd name="T6" fmla="*/ 0 w 125"/>
                  <a:gd name="T7" fmla="*/ 2 h 63"/>
                  <a:gd name="T8" fmla="*/ 3 w 125"/>
                  <a:gd name="T9" fmla="*/ 0 h 63"/>
                  <a:gd name="T10" fmla="*/ 122 w 125"/>
                  <a:gd name="T11" fmla="*/ 0 h 63"/>
                  <a:gd name="T12" fmla="*/ 125 w 125"/>
                  <a:gd name="T13" fmla="*/ 2 h 63"/>
                  <a:gd name="T14" fmla="*/ 125 w 125"/>
                  <a:gd name="T15" fmla="*/ 61 h 63"/>
                  <a:gd name="T16" fmla="*/ 122 w 125"/>
                  <a:gd name="T17" fmla="*/ 63 h 63"/>
                  <a:gd name="T18" fmla="*/ 5 w 125"/>
                  <a:gd name="T19" fmla="*/ 59 h 63"/>
                  <a:gd name="T20" fmla="*/ 120 w 125"/>
                  <a:gd name="T21" fmla="*/ 59 h 63"/>
                  <a:gd name="T22" fmla="*/ 120 w 125"/>
                  <a:gd name="T23" fmla="*/ 4 h 63"/>
                  <a:gd name="T24" fmla="*/ 5 w 125"/>
                  <a:gd name="T25" fmla="*/ 4 h 63"/>
                  <a:gd name="T26" fmla="*/ 5 w 125"/>
                  <a:gd name="T2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63">
                    <a:moveTo>
                      <a:pt x="122" y="63"/>
                    </a:moveTo>
                    <a:cubicBezTo>
                      <a:pt x="3" y="63"/>
                      <a:pt x="3" y="63"/>
                      <a:pt x="3" y="63"/>
                    </a:cubicBezTo>
                    <a:cubicBezTo>
                      <a:pt x="1" y="63"/>
                      <a:pt x="0" y="62"/>
                      <a:pt x="0" y="61"/>
                    </a:cubicBezTo>
                    <a:cubicBezTo>
                      <a:pt x="0" y="2"/>
                      <a:pt x="0" y="2"/>
                      <a:pt x="0" y="2"/>
                    </a:cubicBezTo>
                    <a:cubicBezTo>
                      <a:pt x="0" y="1"/>
                      <a:pt x="1" y="0"/>
                      <a:pt x="3" y="0"/>
                    </a:cubicBezTo>
                    <a:cubicBezTo>
                      <a:pt x="122" y="0"/>
                      <a:pt x="122" y="0"/>
                      <a:pt x="122" y="0"/>
                    </a:cubicBezTo>
                    <a:cubicBezTo>
                      <a:pt x="124" y="0"/>
                      <a:pt x="125" y="1"/>
                      <a:pt x="125" y="2"/>
                    </a:cubicBezTo>
                    <a:cubicBezTo>
                      <a:pt x="125" y="61"/>
                      <a:pt x="125" y="61"/>
                      <a:pt x="125" y="61"/>
                    </a:cubicBezTo>
                    <a:cubicBezTo>
                      <a:pt x="125" y="62"/>
                      <a:pt x="124" y="63"/>
                      <a:pt x="122" y="63"/>
                    </a:cubicBezTo>
                    <a:close/>
                    <a:moveTo>
                      <a:pt x="5" y="59"/>
                    </a:moveTo>
                    <a:cubicBezTo>
                      <a:pt x="120" y="59"/>
                      <a:pt x="120" y="59"/>
                      <a:pt x="120" y="59"/>
                    </a:cubicBezTo>
                    <a:cubicBezTo>
                      <a:pt x="120" y="4"/>
                      <a:pt x="120" y="4"/>
                      <a:pt x="120" y="4"/>
                    </a:cubicBezTo>
                    <a:cubicBezTo>
                      <a:pt x="5" y="4"/>
                      <a:pt x="5" y="4"/>
                      <a:pt x="5" y="4"/>
                    </a:cubicBezTo>
                    <a:lnTo>
                      <a:pt x="5" y="59"/>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58" name="Freeform 44">
                <a:extLst>
                  <a:ext uri="{FF2B5EF4-FFF2-40B4-BE49-F238E27FC236}">
                    <a16:creationId xmlns:a16="http://schemas.microsoft.com/office/drawing/2014/main" id="{643E3A5D-BAED-4316-9F99-2AC0CD5E01F7}"/>
                  </a:ext>
                </a:extLst>
              </p:cNvPr>
              <p:cNvSpPr>
                <a:spLocks noEditPoints="1"/>
              </p:cNvSpPr>
              <p:nvPr/>
            </p:nvSpPr>
            <p:spPr bwMode="auto">
              <a:xfrm>
                <a:off x="18445163" y="919163"/>
                <a:ext cx="155575" cy="209550"/>
              </a:xfrm>
              <a:custGeom>
                <a:avLst/>
                <a:gdLst>
                  <a:gd name="T0" fmla="*/ 45 w 47"/>
                  <a:gd name="T1" fmla="*/ 63 h 63"/>
                  <a:gd name="T2" fmla="*/ 3 w 47"/>
                  <a:gd name="T3" fmla="*/ 63 h 63"/>
                  <a:gd name="T4" fmla="*/ 0 w 47"/>
                  <a:gd name="T5" fmla="*/ 61 h 63"/>
                  <a:gd name="T6" fmla="*/ 0 w 47"/>
                  <a:gd name="T7" fmla="*/ 2 h 63"/>
                  <a:gd name="T8" fmla="*/ 3 w 47"/>
                  <a:gd name="T9" fmla="*/ 0 h 63"/>
                  <a:gd name="T10" fmla="*/ 45 w 47"/>
                  <a:gd name="T11" fmla="*/ 0 h 63"/>
                  <a:gd name="T12" fmla="*/ 47 w 47"/>
                  <a:gd name="T13" fmla="*/ 2 h 63"/>
                  <a:gd name="T14" fmla="*/ 47 w 47"/>
                  <a:gd name="T15" fmla="*/ 61 h 63"/>
                  <a:gd name="T16" fmla="*/ 45 w 47"/>
                  <a:gd name="T17" fmla="*/ 63 h 63"/>
                  <a:gd name="T18" fmla="*/ 5 w 47"/>
                  <a:gd name="T19" fmla="*/ 59 h 63"/>
                  <a:gd name="T20" fmla="*/ 43 w 47"/>
                  <a:gd name="T21" fmla="*/ 59 h 63"/>
                  <a:gd name="T22" fmla="*/ 43 w 47"/>
                  <a:gd name="T23" fmla="*/ 4 h 63"/>
                  <a:gd name="T24" fmla="*/ 5 w 47"/>
                  <a:gd name="T25" fmla="*/ 4 h 63"/>
                  <a:gd name="T26" fmla="*/ 5 w 47"/>
                  <a:gd name="T2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63">
                    <a:moveTo>
                      <a:pt x="45" y="63"/>
                    </a:moveTo>
                    <a:cubicBezTo>
                      <a:pt x="3" y="63"/>
                      <a:pt x="3" y="63"/>
                      <a:pt x="3" y="63"/>
                    </a:cubicBezTo>
                    <a:cubicBezTo>
                      <a:pt x="1" y="63"/>
                      <a:pt x="0" y="62"/>
                      <a:pt x="0" y="61"/>
                    </a:cubicBezTo>
                    <a:cubicBezTo>
                      <a:pt x="0" y="2"/>
                      <a:pt x="0" y="2"/>
                      <a:pt x="0" y="2"/>
                    </a:cubicBezTo>
                    <a:cubicBezTo>
                      <a:pt x="0" y="1"/>
                      <a:pt x="1" y="0"/>
                      <a:pt x="3" y="0"/>
                    </a:cubicBezTo>
                    <a:cubicBezTo>
                      <a:pt x="45" y="0"/>
                      <a:pt x="45" y="0"/>
                      <a:pt x="45" y="0"/>
                    </a:cubicBezTo>
                    <a:cubicBezTo>
                      <a:pt x="46" y="0"/>
                      <a:pt x="47" y="1"/>
                      <a:pt x="47" y="2"/>
                    </a:cubicBezTo>
                    <a:cubicBezTo>
                      <a:pt x="47" y="61"/>
                      <a:pt x="47" y="61"/>
                      <a:pt x="47" y="61"/>
                    </a:cubicBezTo>
                    <a:cubicBezTo>
                      <a:pt x="47" y="62"/>
                      <a:pt x="46" y="63"/>
                      <a:pt x="45" y="63"/>
                    </a:cubicBezTo>
                    <a:close/>
                    <a:moveTo>
                      <a:pt x="5" y="59"/>
                    </a:moveTo>
                    <a:cubicBezTo>
                      <a:pt x="43" y="59"/>
                      <a:pt x="43" y="59"/>
                      <a:pt x="43" y="59"/>
                    </a:cubicBezTo>
                    <a:cubicBezTo>
                      <a:pt x="43" y="4"/>
                      <a:pt x="43" y="4"/>
                      <a:pt x="43" y="4"/>
                    </a:cubicBezTo>
                    <a:cubicBezTo>
                      <a:pt x="5" y="4"/>
                      <a:pt x="5" y="4"/>
                      <a:pt x="5" y="4"/>
                    </a:cubicBezTo>
                    <a:lnTo>
                      <a:pt x="5" y="59"/>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59" name="Freeform 45">
                <a:extLst>
                  <a:ext uri="{FF2B5EF4-FFF2-40B4-BE49-F238E27FC236}">
                    <a16:creationId xmlns:a16="http://schemas.microsoft.com/office/drawing/2014/main" id="{5CA2DE89-A184-4E30-8509-05B2C9153C90}"/>
                  </a:ext>
                </a:extLst>
              </p:cNvPr>
              <p:cNvSpPr>
                <a:spLocks noEditPoints="1"/>
              </p:cNvSpPr>
              <p:nvPr/>
            </p:nvSpPr>
            <p:spPr bwMode="auto">
              <a:xfrm>
                <a:off x="17770475" y="919163"/>
                <a:ext cx="257175" cy="209550"/>
              </a:xfrm>
              <a:custGeom>
                <a:avLst/>
                <a:gdLst>
                  <a:gd name="T0" fmla="*/ 74 w 77"/>
                  <a:gd name="T1" fmla="*/ 63 h 63"/>
                  <a:gd name="T2" fmla="*/ 2 w 77"/>
                  <a:gd name="T3" fmla="*/ 63 h 63"/>
                  <a:gd name="T4" fmla="*/ 0 w 77"/>
                  <a:gd name="T5" fmla="*/ 61 h 63"/>
                  <a:gd name="T6" fmla="*/ 0 w 77"/>
                  <a:gd name="T7" fmla="*/ 2 h 63"/>
                  <a:gd name="T8" fmla="*/ 2 w 77"/>
                  <a:gd name="T9" fmla="*/ 0 h 63"/>
                  <a:gd name="T10" fmla="*/ 74 w 77"/>
                  <a:gd name="T11" fmla="*/ 0 h 63"/>
                  <a:gd name="T12" fmla="*/ 77 w 77"/>
                  <a:gd name="T13" fmla="*/ 2 h 63"/>
                  <a:gd name="T14" fmla="*/ 77 w 77"/>
                  <a:gd name="T15" fmla="*/ 61 h 63"/>
                  <a:gd name="T16" fmla="*/ 74 w 77"/>
                  <a:gd name="T17" fmla="*/ 63 h 63"/>
                  <a:gd name="T18" fmla="*/ 5 w 77"/>
                  <a:gd name="T19" fmla="*/ 59 h 63"/>
                  <a:gd name="T20" fmla="*/ 72 w 77"/>
                  <a:gd name="T21" fmla="*/ 59 h 63"/>
                  <a:gd name="T22" fmla="*/ 72 w 77"/>
                  <a:gd name="T23" fmla="*/ 4 h 63"/>
                  <a:gd name="T24" fmla="*/ 5 w 77"/>
                  <a:gd name="T25" fmla="*/ 4 h 63"/>
                  <a:gd name="T26" fmla="*/ 5 w 77"/>
                  <a:gd name="T2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3">
                    <a:moveTo>
                      <a:pt x="74" y="63"/>
                    </a:moveTo>
                    <a:cubicBezTo>
                      <a:pt x="2" y="63"/>
                      <a:pt x="2" y="63"/>
                      <a:pt x="2" y="63"/>
                    </a:cubicBezTo>
                    <a:cubicBezTo>
                      <a:pt x="1" y="63"/>
                      <a:pt x="0" y="62"/>
                      <a:pt x="0" y="61"/>
                    </a:cubicBezTo>
                    <a:cubicBezTo>
                      <a:pt x="0" y="2"/>
                      <a:pt x="0" y="2"/>
                      <a:pt x="0" y="2"/>
                    </a:cubicBezTo>
                    <a:cubicBezTo>
                      <a:pt x="0" y="1"/>
                      <a:pt x="1" y="0"/>
                      <a:pt x="2" y="0"/>
                    </a:cubicBezTo>
                    <a:cubicBezTo>
                      <a:pt x="74" y="0"/>
                      <a:pt x="74" y="0"/>
                      <a:pt x="74" y="0"/>
                    </a:cubicBezTo>
                    <a:cubicBezTo>
                      <a:pt x="76" y="0"/>
                      <a:pt x="77" y="1"/>
                      <a:pt x="77" y="2"/>
                    </a:cubicBezTo>
                    <a:cubicBezTo>
                      <a:pt x="77" y="61"/>
                      <a:pt x="77" y="61"/>
                      <a:pt x="77" y="61"/>
                    </a:cubicBezTo>
                    <a:cubicBezTo>
                      <a:pt x="77" y="62"/>
                      <a:pt x="76" y="63"/>
                      <a:pt x="74" y="63"/>
                    </a:cubicBezTo>
                    <a:close/>
                    <a:moveTo>
                      <a:pt x="5" y="59"/>
                    </a:moveTo>
                    <a:cubicBezTo>
                      <a:pt x="72" y="59"/>
                      <a:pt x="72" y="59"/>
                      <a:pt x="72" y="59"/>
                    </a:cubicBezTo>
                    <a:cubicBezTo>
                      <a:pt x="72" y="4"/>
                      <a:pt x="72" y="4"/>
                      <a:pt x="72" y="4"/>
                    </a:cubicBezTo>
                    <a:cubicBezTo>
                      <a:pt x="5" y="4"/>
                      <a:pt x="5" y="4"/>
                      <a:pt x="5" y="4"/>
                    </a:cubicBezTo>
                    <a:lnTo>
                      <a:pt x="5" y="59"/>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60" name="Freeform 46">
                <a:extLst>
                  <a:ext uri="{FF2B5EF4-FFF2-40B4-BE49-F238E27FC236}">
                    <a16:creationId xmlns:a16="http://schemas.microsoft.com/office/drawing/2014/main" id="{542478EE-37BB-41A7-8DF4-BA02BCE97AB9}"/>
                  </a:ext>
                </a:extLst>
              </p:cNvPr>
              <p:cNvSpPr>
                <a:spLocks noEditPoints="1"/>
              </p:cNvSpPr>
              <p:nvPr/>
            </p:nvSpPr>
            <p:spPr bwMode="auto">
              <a:xfrm>
                <a:off x="17770475" y="1139826"/>
                <a:ext cx="412750" cy="209550"/>
              </a:xfrm>
              <a:custGeom>
                <a:avLst/>
                <a:gdLst>
                  <a:gd name="T0" fmla="*/ 122 w 124"/>
                  <a:gd name="T1" fmla="*/ 63 h 63"/>
                  <a:gd name="T2" fmla="*/ 2 w 124"/>
                  <a:gd name="T3" fmla="*/ 63 h 63"/>
                  <a:gd name="T4" fmla="*/ 0 w 124"/>
                  <a:gd name="T5" fmla="*/ 61 h 63"/>
                  <a:gd name="T6" fmla="*/ 0 w 124"/>
                  <a:gd name="T7" fmla="*/ 2 h 63"/>
                  <a:gd name="T8" fmla="*/ 2 w 124"/>
                  <a:gd name="T9" fmla="*/ 0 h 63"/>
                  <a:gd name="T10" fmla="*/ 122 w 124"/>
                  <a:gd name="T11" fmla="*/ 0 h 63"/>
                  <a:gd name="T12" fmla="*/ 124 w 124"/>
                  <a:gd name="T13" fmla="*/ 2 h 63"/>
                  <a:gd name="T14" fmla="*/ 124 w 124"/>
                  <a:gd name="T15" fmla="*/ 61 h 63"/>
                  <a:gd name="T16" fmla="*/ 122 w 124"/>
                  <a:gd name="T17" fmla="*/ 63 h 63"/>
                  <a:gd name="T18" fmla="*/ 5 w 124"/>
                  <a:gd name="T19" fmla="*/ 59 h 63"/>
                  <a:gd name="T20" fmla="*/ 120 w 124"/>
                  <a:gd name="T21" fmla="*/ 59 h 63"/>
                  <a:gd name="T22" fmla="*/ 120 w 124"/>
                  <a:gd name="T23" fmla="*/ 4 h 63"/>
                  <a:gd name="T24" fmla="*/ 5 w 124"/>
                  <a:gd name="T25" fmla="*/ 4 h 63"/>
                  <a:gd name="T26" fmla="*/ 5 w 124"/>
                  <a:gd name="T2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63">
                    <a:moveTo>
                      <a:pt x="122" y="63"/>
                    </a:moveTo>
                    <a:cubicBezTo>
                      <a:pt x="2" y="63"/>
                      <a:pt x="2" y="63"/>
                      <a:pt x="2" y="63"/>
                    </a:cubicBezTo>
                    <a:cubicBezTo>
                      <a:pt x="1" y="63"/>
                      <a:pt x="0" y="62"/>
                      <a:pt x="0" y="61"/>
                    </a:cubicBezTo>
                    <a:cubicBezTo>
                      <a:pt x="0" y="2"/>
                      <a:pt x="0" y="2"/>
                      <a:pt x="0" y="2"/>
                    </a:cubicBezTo>
                    <a:cubicBezTo>
                      <a:pt x="0" y="1"/>
                      <a:pt x="1" y="0"/>
                      <a:pt x="2" y="0"/>
                    </a:cubicBezTo>
                    <a:cubicBezTo>
                      <a:pt x="122" y="0"/>
                      <a:pt x="122" y="0"/>
                      <a:pt x="122" y="0"/>
                    </a:cubicBezTo>
                    <a:cubicBezTo>
                      <a:pt x="123" y="0"/>
                      <a:pt x="124" y="1"/>
                      <a:pt x="124" y="2"/>
                    </a:cubicBezTo>
                    <a:cubicBezTo>
                      <a:pt x="124" y="61"/>
                      <a:pt x="124" y="61"/>
                      <a:pt x="124" y="61"/>
                    </a:cubicBezTo>
                    <a:cubicBezTo>
                      <a:pt x="124" y="62"/>
                      <a:pt x="123" y="63"/>
                      <a:pt x="122" y="63"/>
                    </a:cubicBezTo>
                    <a:close/>
                    <a:moveTo>
                      <a:pt x="5" y="59"/>
                    </a:moveTo>
                    <a:cubicBezTo>
                      <a:pt x="120" y="59"/>
                      <a:pt x="120" y="59"/>
                      <a:pt x="120" y="59"/>
                    </a:cubicBezTo>
                    <a:cubicBezTo>
                      <a:pt x="120" y="4"/>
                      <a:pt x="120" y="4"/>
                      <a:pt x="120" y="4"/>
                    </a:cubicBezTo>
                    <a:cubicBezTo>
                      <a:pt x="5" y="4"/>
                      <a:pt x="5" y="4"/>
                      <a:pt x="5" y="4"/>
                    </a:cubicBezTo>
                    <a:lnTo>
                      <a:pt x="5" y="59"/>
                    </a:lnTo>
                    <a:close/>
                  </a:path>
                </a:pathLst>
              </a:custGeom>
              <a:solidFill>
                <a:srgbClr val="1B17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sp>
            <p:nvSpPr>
              <p:cNvPr id="861" name="Freeform 74">
                <a:extLst>
                  <a:ext uri="{FF2B5EF4-FFF2-40B4-BE49-F238E27FC236}">
                    <a16:creationId xmlns:a16="http://schemas.microsoft.com/office/drawing/2014/main" id="{56DDCC77-1F4E-400F-B1C3-E1EEF00759E7}"/>
                  </a:ext>
                </a:extLst>
              </p:cNvPr>
              <p:cNvSpPr>
                <a:spLocks/>
              </p:cNvSpPr>
              <p:nvPr/>
            </p:nvSpPr>
            <p:spPr bwMode="auto">
              <a:xfrm>
                <a:off x="17546638" y="227013"/>
                <a:ext cx="1211263" cy="788988"/>
              </a:xfrm>
              <a:custGeom>
                <a:avLst/>
                <a:gdLst>
                  <a:gd name="T0" fmla="*/ 361 w 363"/>
                  <a:gd name="T1" fmla="*/ 134 h 236"/>
                  <a:gd name="T2" fmla="*/ 351 w 363"/>
                  <a:gd name="T3" fmla="*/ 106 h 236"/>
                  <a:gd name="T4" fmla="*/ 313 w 363"/>
                  <a:gd name="T5" fmla="*/ 71 h 236"/>
                  <a:gd name="T6" fmla="*/ 291 w 363"/>
                  <a:gd name="T7" fmla="*/ 64 h 236"/>
                  <a:gd name="T8" fmla="*/ 279 w 363"/>
                  <a:gd name="T9" fmla="*/ 63 h 236"/>
                  <a:gd name="T10" fmla="*/ 276 w 363"/>
                  <a:gd name="T11" fmla="*/ 62 h 236"/>
                  <a:gd name="T12" fmla="*/ 250 w 363"/>
                  <a:gd name="T13" fmla="*/ 25 h 236"/>
                  <a:gd name="T14" fmla="*/ 204 w 363"/>
                  <a:gd name="T15" fmla="*/ 2 h 236"/>
                  <a:gd name="T16" fmla="*/ 171 w 363"/>
                  <a:gd name="T17" fmla="*/ 2 h 236"/>
                  <a:gd name="T18" fmla="*/ 134 w 363"/>
                  <a:gd name="T19" fmla="*/ 16 h 236"/>
                  <a:gd name="T20" fmla="*/ 109 w 363"/>
                  <a:gd name="T21" fmla="*/ 39 h 236"/>
                  <a:gd name="T22" fmla="*/ 94 w 363"/>
                  <a:gd name="T23" fmla="*/ 68 h 236"/>
                  <a:gd name="T24" fmla="*/ 91 w 363"/>
                  <a:gd name="T25" fmla="*/ 69 h 236"/>
                  <a:gd name="T26" fmla="*/ 64 w 363"/>
                  <a:gd name="T27" fmla="*/ 74 h 236"/>
                  <a:gd name="T28" fmla="*/ 43 w 363"/>
                  <a:gd name="T29" fmla="*/ 106 h 236"/>
                  <a:gd name="T30" fmla="*/ 40 w 363"/>
                  <a:gd name="T31" fmla="*/ 109 h 236"/>
                  <a:gd name="T32" fmla="*/ 23 w 363"/>
                  <a:gd name="T33" fmla="*/ 121 h 236"/>
                  <a:gd name="T34" fmla="*/ 3 w 363"/>
                  <a:gd name="T35" fmla="*/ 152 h 236"/>
                  <a:gd name="T36" fmla="*/ 3 w 363"/>
                  <a:gd name="T37" fmla="*/ 186 h 236"/>
                  <a:gd name="T38" fmla="*/ 23 w 363"/>
                  <a:gd name="T39" fmla="*/ 219 h 236"/>
                  <a:gd name="T40" fmla="*/ 62 w 363"/>
                  <a:gd name="T41" fmla="*/ 236 h 236"/>
                  <a:gd name="T42" fmla="*/ 62 w 363"/>
                  <a:gd name="T43" fmla="*/ 228 h 236"/>
                  <a:gd name="T44" fmla="*/ 24 w 363"/>
                  <a:gd name="T45" fmla="*/ 209 h 236"/>
                  <a:gd name="T46" fmla="*/ 9 w 363"/>
                  <a:gd name="T47" fmla="*/ 166 h 236"/>
                  <a:gd name="T48" fmla="*/ 24 w 363"/>
                  <a:gd name="T49" fmla="*/ 131 h 236"/>
                  <a:gd name="T50" fmla="*/ 49 w 363"/>
                  <a:gd name="T51" fmla="*/ 114 h 236"/>
                  <a:gd name="T52" fmla="*/ 50 w 363"/>
                  <a:gd name="T53" fmla="*/ 112 h 236"/>
                  <a:gd name="T54" fmla="*/ 54 w 363"/>
                  <a:gd name="T55" fmla="*/ 95 h 236"/>
                  <a:gd name="T56" fmla="*/ 80 w 363"/>
                  <a:gd name="T57" fmla="*/ 77 h 236"/>
                  <a:gd name="T58" fmla="*/ 97 w 363"/>
                  <a:gd name="T59" fmla="*/ 79 h 236"/>
                  <a:gd name="T60" fmla="*/ 100 w 363"/>
                  <a:gd name="T61" fmla="*/ 77 h 236"/>
                  <a:gd name="T62" fmla="*/ 104 w 363"/>
                  <a:gd name="T63" fmla="*/ 64 h 236"/>
                  <a:gd name="T64" fmla="*/ 119 w 363"/>
                  <a:gd name="T65" fmla="*/ 39 h 236"/>
                  <a:gd name="T66" fmla="*/ 148 w 363"/>
                  <a:gd name="T67" fmla="*/ 17 h 236"/>
                  <a:gd name="T68" fmla="*/ 176 w 363"/>
                  <a:gd name="T69" fmla="*/ 9 h 236"/>
                  <a:gd name="T70" fmla="*/ 210 w 363"/>
                  <a:gd name="T71" fmla="*/ 12 h 236"/>
                  <a:gd name="T72" fmla="*/ 245 w 363"/>
                  <a:gd name="T73" fmla="*/ 31 h 236"/>
                  <a:gd name="T74" fmla="*/ 270 w 363"/>
                  <a:gd name="T75" fmla="*/ 68 h 236"/>
                  <a:gd name="T76" fmla="*/ 275 w 363"/>
                  <a:gd name="T77" fmla="*/ 71 h 236"/>
                  <a:gd name="T78" fmla="*/ 327 w 363"/>
                  <a:gd name="T79" fmla="*/ 91 h 236"/>
                  <a:gd name="T80" fmla="*/ 350 w 363"/>
                  <a:gd name="T81" fmla="*/ 122 h 236"/>
                  <a:gd name="T82" fmla="*/ 354 w 363"/>
                  <a:gd name="T83" fmla="*/ 159 h 236"/>
                  <a:gd name="T84" fmla="*/ 339 w 363"/>
                  <a:gd name="T85" fmla="*/ 197 h 236"/>
                  <a:gd name="T86" fmla="*/ 324 w 363"/>
                  <a:gd name="T87" fmla="*/ 212 h 236"/>
                  <a:gd name="T88" fmla="*/ 324 w 363"/>
                  <a:gd name="T89" fmla="*/ 222 h 236"/>
                  <a:gd name="T90" fmla="*/ 343 w 363"/>
                  <a:gd name="T91" fmla="*/ 205 h 236"/>
                  <a:gd name="T92" fmla="*/ 358 w 363"/>
                  <a:gd name="T93" fmla="*/ 178 h 236"/>
                  <a:gd name="T94" fmla="*/ 363 w 363"/>
                  <a:gd name="T95" fmla="*/ 152 h 236"/>
                  <a:gd name="T96" fmla="*/ 361 w 363"/>
                  <a:gd name="T97" fmla="*/ 13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3" h="236">
                    <a:moveTo>
                      <a:pt x="361" y="134"/>
                    </a:moveTo>
                    <a:cubicBezTo>
                      <a:pt x="360" y="124"/>
                      <a:pt x="356" y="115"/>
                      <a:pt x="351" y="106"/>
                    </a:cubicBezTo>
                    <a:cubicBezTo>
                      <a:pt x="342" y="91"/>
                      <a:pt x="329" y="79"/>
                      <a:pt x="313" y="71"/>
                    </a:cubicBezTo>
                    <a:cubicBezTo>
                      <a:pt x="306" y="68"/>
                      <a:pt x="299" y="66"/>
                      <a:pt x="291" y="64"/>
                    </a:cubicBezTo>
                    <a:cubicBezTo>
                      <a:pt x="287" y="64"/>
                      <a:pt x="283" y="64"/>
                      <a:pt x="279" y="63"/>
                    </a:cubicBezTo>
                    <a:cubicBezTo>
                      <a:pt x="278" y="63"/>
                      <a:pt x="277" y="62"/>
                      <a:pt x="276" y="62"/>
                    </a:cubicBezTo>
                    <a:cubicBezTo>
                      <a:pt x="271" y="47"/>
                      <a:pt x="262" y="35"/>
                      <a:pt x="250" y="25"/>
                    </a:cubicBezTo>
                    <a:cubicBezTo>
                      <a:pt x="237" y="13"/>
                      <a:pt x="222" y="6"/>
                      <a:pt x="204" y="2"/>
                    </a:cubicBezTo>
                    <a:cubicBezTo>
                      <a:pt x="193" y="0"/>
                      <a:pt x="182" y="0"/>
                      <a:pt x="171" y="2"/>
                    </a:cubicBezTo>
                    <a:cubicBezTo>
                      <a:pt x="158" y="4"/>
                      <a:pt x="145" y="9"/>
                      <a:pt x="134" y="16"/>
                    </a:cubicBezTo>
                    <a:cubicBezTo>
                      <a:pt x="124" y="22"/>
                      <a:pt x="116" y="30"/>
                      <a:pt x="109" y="39"/>
                    </a:cubicBezTo>
                    <a:cubicBezTo>
                      <a:pt x="102" y="48"/>
                      <a:pt x="97" y="57"/>
                      <a:pt x="94" y="68"/>
                    </a:cubicBezTo>
                    <a:cubicBezTo>
                      <a:pt x="93" y="69"/>
                      <a:pt x="93" y="69"/>
                      <a:pt x="91" y="69"/>
                    </a:cubicBezTo>
                    <a:cubicBezTo>
                      <a:pt x="82" y="68"/>
                      <a:pt x="72" y="69"/>
                      <a:pt x="64" y="74"/>
                    </a:cubicBezTo>
                    <a:cubicBezTo>
                      <a:pt x="52" y="81"/>
                      <a:pt x="45" y="92"/>
                      <a:pt x="43" y="106"/>
                    </a:cubicBezTo>
                    <a:cubicBezTo>
                      <a:pt x="43" y="107"/>
                      <a:pt x="42" y="108"/>
                      <a:pt x="40" y="109"/>
                    </a:cubicBezTo>
                    <a:cubicBezTo>
                      <a:pt x="34" y="112"/>
                      <a:pt x="28" y="116"/>
                      <a:pt x="23" y="121"/>
                    </a:cubicBezTo>
                    <a:cubicBezTo>
                      <a:pt x="13" y="129"/>
                      <a:pt x="7" y="140"/>
                      <a:pt x="3" y="152"/>
                    </a:cubicBezTo>
                    <a:cubicBezTo>
                      <a:pt x="0" y="164"/>
                      <a:pt x="0" y="175"/>
                      <a:pt x="3" y="186"/>
                    </a:cubicBezTo>
                    <a:cubicBezTo>
                      <a:pt x="6" y="199"/>
                      <a:pt x="13" y="210"/>
                      <a:pt x="23" y="219"/>
                    </a:cubicBezTo>
                    <a:cubicBezTo>
                      <a:pt x="34" y="229"/>
                      <a:pt x="47" y="235"/>
                      <a:pt x="62" y="236"/>
                    </a:cubicBezTo>
                    <a:cubicBezTo>
                      <a:pt x="62" y="228"/>
                      <a:pt x="62" y="228"/>
                      <a:pt x="62" y="228"/>
                    </a:cubicBezTo>
                    <a:cubicBezTo>
                      <a:pt x="47" y="227"/>
                      <a:pt x="34" y="220"/>
                      <a:pt x="24" y="209"/>
                    </a:cubicBezTo>
                    <a:cubicBezTo>
                      <a:pt x="13" y="196"/>
                      <a:pt x="8" y="182"/>
                      <a:pt x="9" y="166"/>
                    </a:cubicBezTo>
                    <a:cubicBezTo>
                      <a:pt x="10" y="153"/>
                      <a:pt x="15" y="141"/>
                      <a:pt x="24" y="131"/>
                    </a:cubicBezTo>
                    <a:cubicBezTo>
                      <a:pt x="31" y="123"/>
                      <a:pt x="39" y="118"/>
                      <a:pt x="49" y="114"/>
                    </a:cubicBezTo>
                    <a:cubicBezTo>
                      <a:pt x="50" y="114"/>
                      <a:pt x="50" y="113"/>
                      <a:pt x="50" y="112"/>
                    </a:cubicBezTo>
                    <a:cubicBezTo>
                      <a:pt x="50" y="106"/>
                      <a:pt x="51" y="100"/>
                      <a:pt x="54" y="95"/>
                    </a:cubicBezTo>
                    <a:cubicBezTo>
                      <a:pt x="60" y="85"/>
                      <a:pt x="68" y="79"/>
                      <a:pt x="80" y="77"/>
                    </a:cubicBezTo>
                    <a:cubicBezTo>
                      <a:pt x="85" y="76"/>
                      <a:pt x="91" y="77"/>
                      <a:pt x="97" y="79"/>
                    </a:cubicBezTo>
                    <a:cubicBezTo>
                      <a:pt x="99" y="79"/>
                      <a:pt x="99" y="78"/>
                      <a:pt x="100" y="77"/>
                    </a:cubicBezTo>
                    <a:cubicBezTo>
                      <a:pt x="101" y="72"/>
                      <a:pt x="102" y="68"/>
                      <a:pt x="104" y="64"/>
                    </a:cubicBezTo>
                    <a:cubicBezTo>
                      <a:pt x="107" y="55"/>
                      <a:pt x="113" y="47"/>
                      <a:pt x="119" y="39"/>
                    </a:cubicBezTo>
                    <a:cubicBezTo>
                      <a:pt x="127" y="30"/>
                      <a:pt x="137" y="23"/>
                      <a:pt x="148" y="17"/>
                    </a:cubicBezTo>
                    <a:cubicBezTo>
                      <a:pt x="157" y="13"/>
                      <a:pt x="166" y="11"/>
                      <a:pt x="176" y="9"/>
                    </a:cubicBezTo>
                    <a:cubicBezTo>
                      <a:pt x="187" y="8"/>
                      <a:pt x="199" y="9"/>
                      <a:pt x="210" y="12"/>
                    </a:cubicBezTo>
                    <a:cubicBezTo>
                      <a:pt x="223" y="16"/>
                      <a:pt x="235" y="22"/>
                      <a:pt x="245" y="31"/>
                    </a:cubicBezTo>
                    <a:cubicBezTo>
                      <a:pt x="257" y="41"/>
                      <a:pt x="265" y="54"/>
                      <a:pt x="270" y="68"/>
                    </a:cubicBezTo>
                    <a:cubicBezTo>
                      <a:pt x="271" y="71"/>
                      <a:pt x="271" y="71"/>
                      <a:pt x="275" y="71"/>
                    </a:cubicBezTo>
                    <a:cubicBezTo>
                      <a:pt x="295" y="71"/>
                      <a:pt x="312" y="77"/>
                      <a:pt x="327" y="91"/>
                    </a:cubicBezTo>
                    <a:cubicBezTo>
                      <a:pt x="337" y="99"/>
                      <a:pt x="345" y="110"/>
                      <a:pt x="350" y="122"/>
                    </a:cubicBezTo>
                    <a:cubicBezTo>
                      <a:pt x="354" y="134"/>
                      <a:pt x="356" y="146"/>
                      <a:pt x="354" y="159"/>
                    </a:cubicBezTo>
                    <a:cubicBezTo>
                      <a:pt x="353" y="173"/>
                      <a:pt x="348" y="186"/>
                      <a:pt x="339" y="197"/>
                    </a:cubicBezTo>
                    <a:cubicBezTo>
                      <a:pt x="335" y="203"/>
                      <a:pt x="330" y="208"/>
                      <a:pt x="324" y="212"/>
                    </a:cubicBezTo>
                    <a:cubicBezTo>
                      <a:pt x="324" y="222"/>
                      <a:pt x="324" y="222"/>
                      <a:pt x="324" y="222"/>
                    </a:cubicBezTo>
                    <a:cubicBezTo>
                      <a:pt x="331" y="218"/>
                      <a:pt x="337" y="212"/>
                      <a:pt x="343" y="205"/>
                    </a:cubicBezTo>
                    <a:cubicBezTo>
                      <a:pt x="350" y="197"/>
                      <a:pt x="355" y="188"/>
                      <a:pt x="358" y="178"/>
                    </a:cubicBezTo>
                    <a:cubicBezTo>
                      <a:pt x="361" y="169"/>
                      <a:pt x="363" y="161"/>
                      <a:pt x="363" y="152"/>
                    </a:cubicBezTo>
                    <a:cubicBezTo>
                      <a:pt x="363" y="146"/>
                      <a:pt x="362" y="140"/>
                      <a:pt x="361" y="13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071" kern="0">
                  <a:solidFill>
                    <a:srgbClr val="202234"/>
                  </a:solidFill>
                  <a:latin typeface="Franklin Gothic Book"/>
                </a:endParaRPr>
              </a:p>
            </p:txBody>
          </p:sp>
        </p:grpSp>
        <p:cxnSp>
          <p:nvCxnSpPr>
            <p:cNvPr id="733" name="Straight Connector 732">
              <a:extLst>
                <a:ext uri="{FF2B5EF4-FFF2-40B4-BE49-F238E27FC236}">
                  <a16:creationId xmlns:a16="http://schemas.microsoft.com/office/drawing/2014/main" id="{A19D1513-B30C-4B94-8C67-24799000B023}"/>
                </a:ext>
              </a:extLst>
            </p:cNvPr>
            <p:cNvCxnSpPr>
              <a:cxnSpLocks/>
            </p:cNvCxnSpPr>
            <p:nvPr/>
          </p:nvCxnSpPr>
          <p:spPr>
            <a:xfrm>
              <a:off x="4724403" y="1942330"/>
              <a:ext cx="1371162" cy="0"/>
            </a:xfrm>
            <a:prstGeom prst="line">
              <a:avLst/>
            </a:prstGeom>
            <a:noFill/>
            <a:ln w="22225" cap="flat" cmpd="sng" algn="ctr">
              <a:solidFill>
                <a:srgbClr val="C98258"/>
              </a:solidFill>
              <a:prstDash val="sysDot"/>
              <a:miter lim="800000"/>
            </a:ln>
            <a:effectLst/>
          </p:spPr>
        </p:cxnSp>
        <p:grpSp>
          <p:nvGrpSpPr>
            <p:cNvPr id="734" name="Group 733">
              <a:extLst>
                <a:ext uri="{FF2B5EF4-FFF2-40B4-BE49-F238E27FC236}">
                  <a16:creationId xmlns:a16="http://schemas.microsoft.com/office/drawing/2014/main" id="{5F100D38-485C-451D-BC86-2D1A90EF0DBB}"/>
                </a:ext>
              </a:extLst>
            </p:cNvPr>
            <p:cNvGrpSpPr/>
            <p:nvPr/>
          </p:nvGrpSpPr>
          <p:grpSpPr>
            <a:xfrm>
              <a:off x="3739515" y="2166702"/>
              <a:ext cx="1323976" cy="127973"/>
              <a:chOff x="3739515" y="2166702"/>
              <a:chExt cx="1323976" cy="127973"/>
            </a:xfrm>
          </p:grpSpPr>
          <p:grpSp>
            <p:nvGrpSpPr>
              <p:cNvPr id="848" name="Group 847">
                <a:extLst>
                  <a:ext uri="{FF2B5EF4-FFF2-40B4-BE49-F238E27FC236}">
                    <a16:creationId xmlns:a16="http://schemas.microsoft.com/office/drawing/2014/main" id="{8F76654A-DA09-4B48-850F-BA01380F08A4}"/>
                  </a:ext>
                </a:extLst>
              </p:cNvPr>
              <p:cNvGrpSpPr/>
              <p:nvPr/>
            </p:nvGrpSpPr>
            <p:grpSpPr>
              <a:xfrm>
                <a:off x="3739515" y="2166702"/>
                <a:ext cx="409576" cy="127973"/>
                <a:chOff x="3739515" y="2166702"/>
                <a:chExt cx="409576" cy="127973"/>
              </a:xfrm>
            </p:grpSpPr>
            <p:cxnSp>
              <p:nvCxnSpPr>
                <p:cNvPr id="852" name="Straight Connector 851">
                  <a:extLst>
                    <a:ext uri="{FF2B5EF4-FFF2-40B4-BE49-F238E27FC236}">
                      <a16:creationId xmlns:a16="http://schemas.microsoft.com/office/drawing/2014/main" id="{9246BEBF-756F-4134-B691-1C1773ED4A6C}"/>
                    </a:ext>
                  </a:extLst>
                </p:cNvPr>
                <p:cNvCxnSpPr>
                  <a:cxnSpLocks/>
                </p:cNvCxnSpPr>
                <p:nvPr/>
              </p:nvCxnSpPr>
              <p:spPr>
                <a:xfrm>
                  <a:off x="3739515" y="2166702"/>
                  <a:ext cx="409576" cy="0"/>
                </a:xfrm>
                <a:prstGeom prst="line">
                  <a:avLst/>
                </a:prstGeom>
                <a:noFill/>
                <a:ln w="22225" cap="flat" cmpd="sng" algn="ctr">
                  <a:solidFill>
                    <a:srgbClr val="C98258"/>
                  </a:solidFill>
                  <a:prstDash val="sysDot"/>
                  <a:miter lim="800000"/>
                </a:ln>
                <a:effectLst/>
              </p:spPr>
            </p:cxnSp>
            <p:cxnSp>
              <p:nvCxnSpPr>
                <p:cNvPr id="853" name="Straight Connector 852">
                  <a:extLst>
                    <a:ext uri="{FF2B5EF4-FFF2-40B4-BE49-F238E27FC236}">
                      <a16:creationId xmlns:a16="http://schemas.microsoft.com/office/drawing/2014/main" id="{6FBF7B54-8F8E-42CA-A24C-68DC07B6B19F}"/>
                    </a:ext>
                  </a:extLst>
                </p:cNvPr>
                <p:cNvCxnSpPr>
                  <a:cxnSpLocks/>
                </p:cNvCxnSpPr>
                <p:nvPr/>
              </p:nvCxnSpPr>
              <p:spPr>
                <a:xfrm flipV="1">
                  <a:off x="3739515" y="2166702"/>
                  <a:ext cx="0" cy="127973"/>
                </a:xfrm>
                <a:prstGeom prst="line">
                  <a:avLst/>
                </a:prstGeom>
                <a:noFill/>
                <a:ln w="22225" cap="flat" cmpd="sng" algn="ctr">
                  <a:solidFill>
                    <a:srgbClr val="C98258"/>
                  </a:solidFill>
                  <a:prstDash val="sysDot"/>
                  <a:miter lim="800000"/>
                </a:ln>
                <a:effectLst/>
              </p:spPr>
            </p:cxnSp>
          </p:grpSp>
          <p:grpSp>
            <p:nvGrpSpPr>
              <p:cNvPr id="849" name="Group 848">
                <a:extLst>
                  <a:ext uri="{FF2B5EF4-FFF2-40B4-BE49-F238E27FC236}">
                    <a16:creationId xmlns:a16="http://schemas.microsoft.com/office/drawing/2014/main" id="{1AC8D71A-0F5C-4DEC-99EB-B86FFC211985}"/>
                  </a:ext>
                </a:extLst>
              </p:cNvPr>
              <p:cNvGrpSpPr/>
              <p:nvPr/>
            </p:nvGrpSpPr>
            <p:grpSpPr>
              <a:xfrm flipH="1">
                <a:off x="4653915" y="2166702"/>
                <a:ext cx="409576" cy="127973"/>
                <a:chOff x="4943475" y="2319102"/>
                <a:chExt cx="409576" cy="127973"/>
              </a:xfrm>
            </p:grpSpPr>
            <p:cxnSp>
              <p:nvCxnSpPr>
                <p:cNvPr id="850" name="Straight Connector 849">
                  <a:extLst>
                    <a:ext uri="{FF2B5EF4-FFF2-40B4-BE49-F238E27FC236}">
                      <a16:creationId xmlns:a16="http://schemas.microsoft.com/office/drawing/2014/main" id="{6DAF191B-5816-4739-A608-0D0E3CAB1BBF}"/>
                    </a:ext>
                  </a:extLst>
                </p:cNvPr>
                <p:cNvCxnSpPr>
                  <a:cxnSpLocks/>
                </p:cNvCxnSpPr>
                <p:nvPr/>
              </p:nvCxnSpPr>
              <p:spPr>
                <a:xfrm>
                  <a:off x="4943475" y="2319102"/>
                  <a:ext cx="409576" cy="0"/>
                </a:xfrm>
                <a:prstGeom prst="line">
                  <a:avLst/>
                </a:prstGeom>
                <a:noFill/>
                <a:ln w="22225" cap="flat" cmpd="sng" algn="ctr">
                  <a:solidFill>
                    <a:srgbClr val="C98258"/>
                  </a:solidFill>
                  <a:prstDash val="sysDot"/>
                  <a:miter lim="800000"/>
                </a:ln>
                <a:effectLst/>
              </p:spPr>
            </p:cxnSp>
            <p:cxnSp>
              <p:nvCxnSpPr>
                <p:cNvPr id="851" name="Straight Connector 850">
                  <a:extLst>
                    <a:ext uri="{FF2B5EF4-FFF2-40B4-BE49-F238E27FC236}">
                      <a16:creationId xmlns:a16="http://schemas.microsoft.com/office/drawing/2014/main" id="{998F759C-A5F2-48EE-8703-6868650B5D39}"/>
                    </a:ext>
                  </a:extLst>
                </p:cNvPr>
                <p:cNvCxnSpPr>
                  <a:cxnSpLocks/>
                </p:cNvCxnSpPr>
                <p:nvPr/>
              </p:nvCxnSpPr>
              <p:spPr>
                <a:xfrm flipV="1">
                  <a:off x="4943475" y="2319102"/>
                  <a:ext cx="0" cy="127973"/>
                </a:xfrm>
                <a:prstGeom prst="line">
                  <a:avLst/>
                </a:prstGeom>
                <a:noFill/>
                <a:ln w="22225" cap="flat" cmpd="sng" algn="ctr">
                  <a:solidFill>
                    <a:srgbClr val="C98258"/>
                  </a:solidFill>
                  <a:prstDash val="sysDot"/>
                  <a:miter lim="800000"/>
                </a:ln>
                <a:effectLst/>
              </p:spPr>
            </p:cxnSp>
          </p:grpSp>
        </p:grpSp>
        <p:sp>
          <p:nvSpPr>
            <p:cNvPr id="735" name="TextBox 734">
              <a:extLst>
                <a:ext uri="{FF2B5EF4-FFF2-40B4-BE49-F238E27FC236}">
                  <a16:creationId xmlns:a16="http://schemas.microsoft.com/office/drawing/2014/main" id="{3BB72FE8-D08B-4143-BF0C-E6659BE9D975}"/>
                </a:ext>
              </a:extLst>
            </p:cNvPr>
            <p:cNvSpPr txBox="1"/>
            <p:nvPr/>
          </p:nvSpPr>
          <p:spPr>
            <a:xfrm>
              <a:off x="5898244" y="1302546"/>
              <a:ext cx="378166" cy="172670"/>
            </a:xfrm>
            <a:prstGeom prst="rect">
              <a:avLst/>
            </a:prstGeom>
            <a:noFill/>
          </p:spPr>
          <p:txBody>
            <a:bodyPr wrap="none" rtlCol="0">
              <a:spAutoFit/>
            </a:bodyPr>
            <a:lstStyle/>
            <a:p>
              <a:pPr algn="ctr" defTabSz="932597">
                <a:defRPr/>
              </a:pPr>
              <a:r>
                <a:rPr lang="en-US" sz="204" kern="0" dirty="0">
                  <a:solidFill>
                    <a:srgbClr val="202234"/>
                  </a:solidFill>
                  <a:latin typeface="Franklin Gothic Book"/>
                </a:rPr>
                <a:t>Internet</a:t>
              </a:r>
            </a:p>
          </p:txBody>
        </p:sp>
        <p:grpSp>
          <p:nvGrpSpPr>
            <p:cNvPr id="736" name="Group 735">
              <a:extLst>
                <a:ext uri="{FF2B5EF4-FFF2-40B4-BE49-F238E27FC236}">
                  <a16:creationId xmlns:a16="http://schemas.microsoft.com/office/drawing/2014/main" id="{75B4536F-75FF-4713-9481-4A9007681F05}"/>
                </a:ext>
              </a:extLst>
            </p:cNvPr>
            <p:cNvGrpSpPr/>
            <p:nvPr/>
          </p:nvGrpSpPr>
          <p:grpSpPr>
            <a:xfrm flipV="1">
              <a:off x="3760946" y="2785827"/>
              <a:ext cx="1323976" cy="127973"/>
              <a:chOff x="3739515" y="2166702"/>
              <a:chExt cx="1323976" cy="127973"/>
            </a:xfrm>
          </p:grpSpPr>
          <p:grpSp>
            <p:nvGrpSpPr>
              <p:cNvPr id="842" name="Group 841">
                <a:extLst>
                  <a:ext uri="{FF2B5EF4-FFF2-40B4-BE49-F238E27FC236}">
                    <a16:creationId xmlns:a16="http://schemas.microsoft.com/office/drawing/2014/main" id="{94933A34-5D88-4337-AFBC-F520984D508F}"/>
                  </a:ext>
                </a:extLst>
              </p:cNvPr>
              <p:cNvGrpSpPr/>
              <p:nvPr/>
            </p:nvGrpSpPr>
            <p:grpSpPr>
              <a:xfrm>
                <a:off x="3739515" y="2166702"/>
                <a:ext cx="409576" cy="127973"/>
                <a:chOff x="3739515" y="2166702"/>
                <a:chExt cx="409576" cy="127973"/>
              </a:xfrm>
            </p:grpSpPr>
            <p:cxnSp>
              <p:nvCxnSpPr>
                <p:cNvPr id="846" name="Straight Connector 845">
                  <a:extLst>
                    <a:ext uri="{FF2B5EF4-FFF2-40B4-BE49-F238E27FC236}">
                      <a16:creationId xmlns:a16="http://schemas.microsoft.com/office/drawing/2014/main" id="{723A2840-5C85-4B68-B50F-7BD58E33E33A}"/>
                    </a:ext>
                  </a:extLst>
                </p:cNvPr>
                <p:cNvCxnSpPr>
                  <a:cxnSpLocks/>
                </p:cNvCxnSpPr>
                <p:nvPr/>
              </p:nvCxnSpPr>
              <p:spPr>
                <a:xfrm>
                  <a:off x="3739515" y="2166702"/>
                  <a:ext cx="409576" cy="0"/>
                </a:xfrm>
                <a:prstGeom prst="line">
                  <a:avLst/>
                </a:prstGeom>
                <a:noFill/>
                <a:ln w="22225" cap="flat" cmpd="sng" algn="ctr">
                  <a:solidFill>
                    <a:srgbClr val="C98258"/>
                  </a:solidFill>
                  <a:prstDash val="sysDot"/>
                  <a:miter lim="800000"/>
                </a:ln>
                <a:effectLst/>
              </p:spPr>
            </p:cxnSp>
            <p:cxnSp>
              <p:nvCxnSpPr>
                <p:cNvPr id="847" name="Straight Connector 846">
                  <a:extLst>
                    <a:ext uri="{FF2B5EF4-FFF2-40B4-BE49-F238E27FC236}">
                      <a16:creationId xmlns:a16="http://schemas.microsoft.com/office/drawing/2014/main" id="{843E22D8-948D-438E-B855-4F47F6E4D5DE}"/>
                    </a:ext>
                  </a:extLst>
                </p:cNvPr>
                <p:cNvCxnSpPr>
                  <a:cxnSpLocks/>
                </p:cNvCxnSpPr>
                <p:nvPr/>
              </p:nvCxnSpPr>
              <p:spPr>
                <a:xfrm flipV="1">
                  <a:off x="3739515" y="2166702"/>
                  <a:ext cx="0" cy="127973"/>
                </a:xfrm>
                <a:prstGeom prst="line">
                  <a:avLst/>
                </a:prstGeom>
                <a:noFill/>
                <a:ln w="22225" cap="flat" cmpd="sng" algn="ctr">
                  <a:solidFill>
                    <a:srgbClr val="C98258"/>
                  </a:solidFill>
                  <a:prstDash val="sysDot"/>
                  <a:miter lim="800000"/>
                </a:ln>
                <a:effectLst/>
              </p:spPr>
            </p:cxnSp>
          </p:grpSp>
          <p:grpSp>
            <p:nvGrpSpPr>
              <p:cNvPr id="843" name="Group 842">
                <a:extLst>
                  <a:ext uri="{FF2B5EF4-FFF2-40B4-BE49-F238E27FC236}">
                    <a16:creationId xmlns:a16="http://schemas.microsoft.com/office/drawing/2014/main" id="{8DE47D46-806C-4B82-BE83-573EC6D35BCF}"/>
                  </a:ext>
                </a:extLst>
              </p:cNvPr>
              <p:cNvGrpSpPr/>
              <p:nvPr/>
            </p:nvGrpSpPr>
            <p:grpSpPr>
              <a:xfrm flipH="1">
                <a:off x="4653915" y="2166702"/>
                <a:ext cx="409576" cy="127973"/>
                <a:chOff x="4943475" y="2319102"/>
                <a:chExt cx="409576" cy="127973"/>
              </a:xfrm>
            </p:grpSpPr>
            <p:cxnSp>
              <p:nvCxnSpPr>
                <p:cNvPr id="844" name="Straight Connector 843">
                  <a:extLst>
                    <a:ext uri="{FF2B5EF4-FFF2-40B4-BE49-F238E27FC236}">
                      <a16:creationId xmlns:a16="http://schemas.microsoft.com/office/drawing/2014/main" id="{7D1A7EBF-B3DE-40D2-B15B-4ECD7E8C2D05}"/>
                    </a:ext>
                  </a:extLst>
                </p:cNvPr>
                <p:cNvCxnSpPr>
                  <a:cxnSpLocks/>
                </p:cNvCxnSpPr>
                <p:nvPr/>
              </p:nvCxnSpPr>
              <p:spPr>
                <a:xfrm>
                  <a:off x="4943475" y="2319102"/>
                  <a:ext cx="409576" cy="0"/>
                </a:xfrm>
                <a:prstGeom prst="line">
                  <a:avLst/>
                </a:prstGeom>
                <a:noFill/>
                <a:ln w="22225" cap="flat" cmpd="sng" algn="ctr">
                  <a:solidFill>
                    <a:srgbClr val="C98258"/>
                  </a:solidFill>
                  <a:prstDash val="sysDot"/>
                  <a:miter lim="800000"/>
                </a:ln>
                <a:effectLst/>
              </p:spPr>
            </p:cxnSp>
            <p:cxnSp>
              <p:nvCxnSpPr>
                <p:cNvPr id="845" name="Straight Connector 844">
                  <a:extLst>
                    <a:ext uri="{FF2B5EF4-FFF2-40B4-BE49-F238E27FC236}">
                      <a16:creationId xmlns:a16="http://schemas.microsoft.com/office/drawing/2014/main" id="{32323980-3629-4565-A06C-733CBC2D77CA}"/>
                    </a:ext>
                  </a:extLst>
                </p:cNvPr>
                <p:cNvCxnSpPr>
                  <a:cxnSpLocks/>
                </p:cNvCxnSpPr>
                <p:nvPr/>
              </p:nvCxnSpPr>
              <p:spPr>
                <a:xfrm flipV="1">
                  <a:off x="4943475" y="2319102"/>
                  <a:ext cx="0" cy="127973"/>
                </a:xfrm>
                <a:prstGeom prst="line">
                  <a:avLst/>
                </a:prstGeom>
                <a:noFill/>
                <a:ln w="22225" cap="flat" cmpd="sng" algn="ctr">
                  <a:solidFill>
                    <a:srgbClr val="C98258"/>
                  </a:solidFill>
                  <a:prstDash val="sysDot"/>
                  <a:miter lim="800000"/>
                </a:ln>
                <a:effectLst/>
              </p:spPr>
            </p:cxnSp>
          </p:grpSp>
        </p:grpSp>
        <p:grpSp>
          <p:nvGrpSpPr>
            <p:cNvPr id="737" name="Group 736">
              <a:extLst>
                <a:ext uri="{FF2B5EF4-FFF2-40B4-BE49-F238E27FC236}">
                  <a16:creationId xmlns:a16="http://schemas.microsoft.com/office/drawing/2014/main" id="{0A8075B3-13A9-4466-A7F5-D4A8F346E966}"/>
                </a:ext>
              </a:extLst>
            </p:cNvPr>
            <p:cNvGrpSpPr/>
            <p:nvPr/>
          </p:nvGrpSpPr>
          <p:grpSpPr>
            <a:xfrm>
              <a:off x="3745865" y="3138252"/>
              <a:ext cx="1323976" cy="127973"/>
              <a:chOff x="3739515" y="2166702"/>
              <a:chExt cx="1323976" cy="127973"/>
            </a:xfrm>
          </p:grpSpPr>
          <p:grpSp>
            <p:nvGrpSpPr>
              <p:cNvPr id="836" name="Group 835">
                <a:extLst>
                  <a:ext uri="{FF2B5EF4-FFF2-40B4-BE49-F238E27FC236}">
                    <a16:creationId xmlns:a16="http://schemas.microsoft.com/office/drawing/2014/main" id="{91937941-1861-4700-B89C-70CE646DA6BE}"/>
                  </a:ext>
                </a:extLst>
              </p:cNvPr>
              <p:cNvGrpSpPr/>
              <p:nvPr/>
            </p:nvGrpSpPr>
            <p:grpSpPr>
              <a:xfrm>
                <a:off x="3739515" y="2166702"/>
                <a:ext cx="409576" cy="127973"/>
                <a:chOff x="3739515" y="2166702"/>
                <a:chExt cx="409576" cy="127973"/>
              </a:xfrm>
            </p:grpSpPr>
            <p:cxnSp>
              <p:nvCxnSpPr>
                <p:cNvPr id="840" name="Straight Connector 839">
                  <a:extLst>
                    <a:ext uri="{FF2B5EF4-FFF2-40B4-BE49-F238E27FC236}">
                      <a16:creationId xmlns:a16="http://schemas.microsoft.com/office/drawing/2014/main" id="{A955D3B9-9D6F-44AD-BD57-136BEE5DCE38}"/>
                    </a:ext>
                  </a:extLst>
                </p:cNvPr>
                <p:cNvCxnSpPr>
                  <a:cxnSpLocks/>
                </p:cNvCxnSpPr>
                <p:nvPr/>
              </p:nvCxnSpPr>
              <p:spPr>
                <a:xfrm>
                  <a:off x="3739515" y="2166702"/>
                  <a:ext cx="409576" cy="0"/>
                </a:xfrm>
                <a:prstGeom prst="line">
                  <a:avLst/>
                </a:prstGeom>
                <a:noFill/>
                <a:ln w="22225" cap="flat" cmpd="sng" algn="ctr">
                  <a:solidFill>
                    <a:srgbClr val="606540"/>
                  </a:solidFill>
                  <a:prstDash val="sysDot"/>
                  <a:miter lim="800000"/>
                </a:ln>
                <a:effectLst/>
              </p:spPr>
            </p:cxnSp>
            <p:cxnSp>
              <p:nvCxnSpPr>
                <p:cNvPr id="841" name="Straight Connector 840">
                  <a:extLst>
                    <a:ext uri="{FF2B5EF4-FFF2-40B4-BE49-F238E27FC236}">
                      <a16:creationId xmlns:a16="http://schemas.microsoft.com/office/drawing/2014/main" id="{66CFBEC3-512C-4A37-9791-C4FD18D9D15B}"/>
                    </a:ext>
                  </a:extLst>
                </p:cNvPr>
                <p:cNvCxnSpPr>
                  <a:cxnSpLocks/>
                </p:cNvCxnSpPr>
                <p:nvPr/>
              </p:nvCxnSpPr>
              <p:spPr>
                <a:xfrm flipV="1">
                  <a:off x="3739515" y="2166702"/>
                  <a:ext cx="0" cy="127973"/>
                </a:xfrm>
                <a:prstGeom prst="line">
                  <a:avLst/>
                </a:prstGeom>
                <a:noFill/>
                <a:ln w="22225" cap="flat" cmpd="sng" algn="ctr">
                  <a:solidFill>
                    <a:srgbClr val="606540"/>
                  </a:solidFill>
                  <a:prstDash val="sysDot"/>
                  <a:miter lim="800000"/>
                </a:ln>
                <a:effectLst/>
              </p:spPr>
            </p:cxnSp>
          </p:grpSp>
          <p:grpSp>
            <p:nvGrpSpPr>
              <p:cNvPr id="837" name="Group 836">
                <a:extLst>
                  <a:ext uri="{FF2B5EF4-FFF2-40B4-BE49-F238E27FC236}">
                    <a16:creationId xmlns:a16="http://schemas.microsoft.com/office/drawing/2014/main" id="{095FDC07-8844-4F3D-8E25-377B90E78CE6}"/>
                  </a:ext>
                </a:extLst>
              </p:cNvPr>
              <p:cNvGrpSpPr/>
              <p:nvPr/>
            </p:nvGrpSpPr>
            <p:grpSpPr>
              <a:xfrm flipH="1">
                <a:off x="4653915" y="2166702"/>
                <a:ext cx="409576" cy="127973"/>
                <a:chOff x="4943475" y="2319102"/>
                <a:chExt cx="409576" cy="127973"/>
              </a:xfrm>
            </p:grpSpPr>
            <p:cxnSp>
              <p:nvCxnSpPr>
                <p:cNvPr id="838" name="Straight Connector 837">
                  <a:extLst>
                    <a:ext uri="{FF2B5EF4-FFF2-40B4-BE49-F238E27FC236}">
                      <a16:creationId xmlns:a16="http://schemas.microsoft.com/office/drawing/2014/main" id="{2AEB97B7-6E25-4645-8451-A56C7A4AD966}"/>
                    </a:ext>
                  </a:extLst>
                </p:cNvPr>
                <p:cNvCxnSpPr>
                  <a:cxnSpLocks/>
                </p:cNvCxnSpPr>
                <p:nvPr/>
              </p:nvCxnSpPr>
              <p:spPr>
                <a:xfrm>
                  <a:off x="4943475" y="2319102"/>
                  <a:ext cx="409576" cy="0"/>
                </a:xfrm>
                <a:prstGeom prst="line">
                  <a:avLst/>
                </a:prstGeom>
                <a:noFill/>
                <a:ln w="22225" cap="flat" cmpd="sng" algn="ctr">
                  <a:solidFill>
                    <a:srgbClr val="606540"/>
                  </a:solidFill>
                  <a:prstDash val="sysDot"/>
                  <a:miter lim="800000"/>
                </a:ln>
                <a:effectLst/>
              </p:spPr>
            </p:cxnSp>
            <p:cxnSp>
              <p:nvCxnSpPr>
                <p:cNvPr id="839" name="Straight Connector 838">
                  <a:extLst>
                    <a:ext uri="{FF2B5EF4-FFF2-40B4-BE49-F238E27FC236}">
                      <a16:creationId xmlns:a16="http://schemas.microsoft.com/office/drawing/2014/main" id="{1581AEA0-4A9D-4E93-A713-46490DA16228}"/>
                    </a:ext>
                  </a:extLst>
                </p:cNvPr>
                <p:cNvCxnSpPr>
                  <a:cxnSpLocks/>
                </p:cNvCxnSpPr>
                <p:nvPr/>
              </p:nvCxnSpPr>
              <p:spPr>
                <a:xfrm flipV="1">
                  <a:off x="4943475" y="2319102"/>
                  <a:ext cx="0" cy="127973"/>
                </a:xfrm>
                <a:prstGeom prst="line">
                  <a:avLst/>
                </a:prstGeom>
                <a:noFill/>
                <a:ln w="22225" cap="flat" cmpd="sng" algn="ctr">
                  <a:solidFill>
                    <a:srgbClr val="606540"/>
                  </a:solidFill>
                  <a:prstDash val="sysDot"/>
                  <a:miter lim="800000"/>
                </a:ln>
                <a:effectLst/>
              </p:spPr>
            </p:cxnSp>
          </p:grpSp>
        </p:grpSp>
        <p:cxnSp>
          <p:nvCxnSpPr>
            <p:cNvPr id="738" name="Straight Connector 737">
              <a:extLst>
                <a:ext uri="{FF2B5EF4-FFF2-40B4-BE49-F238E27FC236}">
                  <a16:creationId xmlns:a16="http://schemas.microsoft.com/office/drawing/2014/main" id="{FA020B98-2BC5-4187-AE03-CBBD07632FA4}"/>
                </a:ext>
              </a:extLst>
            </p:cNvPr>
            <p:cNvCxnSpPr>
              <a:cxnSpLocks/>
            </p:cNvCxnSpPr>
            <p:nvPr/>
          </p:nvCxnSpPr>
          <p:spPr>
            <a:xfrm flipH="1">
              <a:off x="2938463" y="4000644"/>
              <a:ext cx="2477936" cy="0"/>
            </a:xfrm>
            <a:prstGeom prst="line">
              <a:avLst/>
            </a:prstGeom>
            <a:noFill/>
            <a:ln w="22225" cap="flat" cmpd="sng" algn="ctr">
              <a:solidFill>
                <a:srgbClr val="606540"/>
              </a:solidFill>
              <a:prstDash val="sysDot"/>
              <a:miter lim="800000"/>
            </a:ln>
            <a:effectLst/>
          </p:spPr>
        </p:cxnSp>
        <p:cxnSp>
          <p:nvCxnSpPr>
            <p:cNvPr id="739" name="Straight Connector 738">
              <a:extLst>
                <a:ext uri="{FF2B5EF4-FFF2-40B4-BE49-F238E27FC236}">
                  <a16:creationId xmlns:a16="http://schemas.microsoft.com/office/drawing/2014/main" id="{95720E15-9FCD-4A5F-8B0D-0F4E2325B92A}"/>
                </a:ext>
              </a:extLst>
            </p:cNvPr>
            <p:cNvCxnSpPr>
              <a:cxnSpLocks/>
            </p:cNvCxnSpPr>
            <p:nvPr/>
          </p:nvCxnSpPr>
          <p:spPr>
            <a:xfrm flipH="1">
              <a:off x="5109532" y="3748644"/>
              <a:ext cx="0" cy="252000"/>
            </a:xfrm>
            <a:prstGeom prst="line">
              <a:avLst/>
            </a:prstGeom>
            <a:noFill/>
            <a:ln w="22225" cap="flat" cmpd="sng" algn="ctr">
              <a:solidFill>
                <a:srgbClr val="606540"/>
              </a:solidFill>
              <a:prstDash val="sysDot"/>
              <a:miter lim="800000"/>
            </a:ln>
            <a:effectLst/>
          </p:spPr>
        </p:cxnSp>
        <p:cxnSp>
          <p:nvCxnSpPr>
            <p:cNvPr id="740" name="Straight Connector 739">
              <a:extLst>
                <a:ext uri="{FF2B5EF4-FFF2-40B4-BE49-F238E27FC236}">
                  <a16:creationId xmlns:a16="http://schemas.microsoft.com/office/drawing/2014/main" id="{B050F96A-F524-42A3-BA58-55AFE0780D78}"/>
                </a:ext>
              </a:extLst>
            </p:cNvPr>
            <p:cNvCxnSpPr>
              <a:cxnSpLocks/>
            </p:cNvCxnSpPr>
            <p:nvPr/>
          </p:nvCxnSpPr>
          <p:spPr>
            <a:xfrm flipH="1">
              <a:off x="3699832" y="3734356"/>
              <a:ext cx="0" cy="252000"/>
            </a:xfrm>
            <a:prstGeom prst="line">
              <a:avLst/>
            </a:prstGeom>
            <a:noFill/>
            <a:ln w="22225" cap="flat" cmpd="sng" algn="ctr">
              <a:solidFill>
                <a:srgbClr val="606540"/>
              </a:solidFill>
              <a:prstDash val="sysDot"/>
              <a:miter lim="800000"/>
            </a:ln>
            <a:effectLst/>
          </p:spPr>
        </p:cxnSp>
        <p:cxnSp>
          <p:nvCxnSpPr>
            <p:cNvPr id="741" name="Straight Connector 740">
              <a:extLst>
                <a:ext uri="{FF2B5EF4-FFF2-40B4-BE49-F238E27FC236}">
                  <a16:creationId xmlns:a16="http://schemas.microsoft.com/office/drawing/2014/main" id="{A6E1258D-2651-4CD4-86A4-166F63B82043}"/>
                </a:ext>
              </a:extLst>
            </p:cNvPr>
            <p:cNvCxnSpPr>
              <a:cxnSpLocks/>
            </p:cNvCxnSpPr>
            <p:nvPr/>
          </p:nvCxnSpPr>
          <p:spPr>
            <a:xfrm flipH="1">
              <a:off x="2938463" y="4000644"/>
              <a:ext cx="0" cy="144000"/>
            </a:xfrm>
            <a:prstGeom prst="line">
              <a:avLst/>
            </a:prstGeom>
            <a:noFill/>
            <a:ln w="22225" cap="flat" cmpd="sng" algn="ctr">
              <a:solidFill>
                <a:srgbClr val="606540"/>
              </a:solidFill>
              <a:prstDash val="sysDot"/>
              <a:miter lim="800000"/>
            </a:ln>
            <a:effectLst/>
          </p:spPr>
        </p:cxnSp>
        <p:cxnSp>
          <p:nvCxnSpPr>
            <p:cNvPr id="742" name="Straight Connector 741">
              <a:extLst>
                <a:ext uri="{FF2B5EF4-FFF2-40B4-BE49-F238E27FC236}">
                  <a16:creationId xmlns:a16="http://schemas.microsoft.com/office/drawing/2014/main" id="{618202C4-261A-40A6-9977-4F1C88CAB071}"/>
                </a:ext>
              </a:extLst>
            </p:cNvPr>
            <p:cNvCxnSpPr>
              <a:cxnSpLocks/>
            </p:cNvCxnSpPr>
            <p:nvPr/>
          </p:nvCxnSpPr>
          <p:spPr>
            <a:xfrm flipV="1">
              <a:off x="2267585" y="4921332"/>
              <a:ext cx="0" cy="127973"/>
            </a:xfrm>
            <a:prstGeom prst="line">
              <a:avLst/>
            </a:prstGeom>
            <a:noFill/>
            <a:ln w="22225" cap="flat" cmpd="sng" algn="ctr">
              <a:solidFill>
                <a:srgbClr val="606540"/>
              </a:solidFill>
              <a:prstDash val="sysDot"/>
              <a:miter lim="800000"/>
            </a:ln>
            <a:effectLst/>
          </p:spPr>
        </p:cxnSp>
        <p:cxnSp>
          <p:nvCxnSpPr>
            <p:cNvPr id="743" name="Straight Connector 742">
              <a:extLst>
                <a:ext uri="{FF2B5EF4-FFF2-40B4-BE49-F238E27FC236}">
                  <a16:creationId xmlns:a16="http://schemas.microsoft.com/office/drawing/2014/main" id="{5B4BE506-BF33-485E-A7BF-9BA5458D3028}"/>
                </a:ext>
              </a:extLst>
            </p:cNvPr>
            <p:cNvCxnSpPr>
              <a:cxnSpLocks/>
            </p:cNvCxnSpPr>
            <p:nvPr/>
          </p:nvCxnSpPr>
          <p:spPr>
            <a:xfrm flipV="1">
              <a:off x="3467100" y="4921332"/>
              <a:ext cx="0" cy="127973"/>
            </a:xfrm>
            <a:prstGeom prst="line">
              <a:avLst/>
            </a:prstGeom>
            <a:noFill/>
            <a:ln w="22225" cap="flat" cmpd="sng" algn="ctr">
              <a:solidFill>
                <a:srgbClr val="606540"/>
              </a:solidFill>
              <a:prstDash val="sysDot"/>
              <a:miter lim="800000"/>
            </a:ln>
            <a:effectLst/>
          </p:spPr>
        </p:cxnSp>
        <p:pic>
          <p:nvPicPr>
            <p:cNvPr id="744" name="Picture 8" descr="Image result for industrial sensor icon no background">
              <a:extLst>
                <a:ext uri="{FF2B5EF4-FFF2-40B4-BE49-F238E27FC236}">
                  <a16:creationId xmlns:a16="http://schemas.microsoft.com/office/drawing/2014/main" id="{A584ECE4-4B01-43FA-A978-DECAAF1EFC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4628" y="5114444"/>
              <a:ext cx="390524" cy="390524"/>
            </a:xfrm>
            <a:prstGeom prst="rect">
              <a:avLst/>
            </a:prstGeom>
            <a:noFill/>
            <a:extLst>
              <a:ext uri="{909E8E84-426E-40DD-AFC4-6F175D3DCCD1}">
                <a14:hiddenFill xmlns:a14="http://schemas.microsoft.com/office/drawing/2010/main">
                  <a:solidFill>
                    <a:srgbClr val="FFFFFF"/>
                  </a:solidFill>
                </a14:hiddenFill>
              </a:ext>
            </a:extLst>
          </p:spPr>
        </p:pic>
        <p:pic>
          <p:nvPicPr>
            <p:cNvPr id="745" name="Picture 744">
              <a:extLst>
                <a:ext uri="{FF2B5EF4-FFF2-40B4-BE49-F238E27FC236}">
                  <a16:creationId xmlns:a16="http://schemas.microsoft.com/office/drawing/2014/main" id="{717F6672-BA99-452A-9D47-AE91703376AD}"/>
                </a:ext>
              </a:extLst>
            </p:cNvPr>
            <p:cNvPicPr>
              <a:picLocks noChangeAspect="1"/>
            </p:cNvPicPr>
            <p:nvPr/>
          </p:nvPicPr>
          <p:blipFill>
            <a:blip r:embed="rId4"/>
            <a:stretch>
              <a:fillRect/>
            </a:stretch>
          </p:blipFill>
          <p:spPr>
            <a:xfrm>
              <a:off x="2080794" y="5126968"/>
              <a:ext cx="439979" cy="423630"/>
            </a:xfrm>
            <a:prstGeom prst="rect">
              <a:avLst/>
            </a:prstGeom>
          </p:spPr>
        </p:pic>
        <p:pic>
          <p:nvPicPr>
            <p:cNvPr id="746" name="Picture 745">
              <a:extLst>
                <a:ext uri="{FF2B5EF4-FFF2-40B4-BE49-F238E27FC236}">
                  <a16:creationId xmlns:a16="http://schemas.microsoft.com/office/drawing/2014/main" id="{9AF1E2CA-550A-4050-9C01-3F483057E521}"/>
                </a:ext>
              </a:extLst>
            </p:cNvPr>
            <p:cNvPicPr>
              <a:picLocks noChangeAspect="1"/>
            </p:cNvPicPr>
            <p:nvPr/>
          </p:nvPicPr>
          <p:blipFill>
            <a:blip r:embed="rId5"/>
            <a:stretch>
              <a:fillRect/>
            </a:stretch>
          </p:blipFill>
          <p:spPr>
            <a:xfrm>
              <a:off x="5842150" y="5120256"/>
              <a:ext cx="504292" cy="444680"/>
            </a:xfrm>
            <a:prstGeom prst="rect">
              <a:avLst/>
            </a:prstGeom>
          </p:spPr>
        </p:pic>
        <p:pic>
          <p:nvPicPr>
            <p:cNvPr id="747" name="Picture 746">
              <a:extLst>
                <a:ext uri="{FF2B5EF4-FFF2-40B4-BE49-F238E27FC236}">
                  <a16:creationId xmlns:a16="http://schemas.microsoft.com/office/drawing/2014/main" id="{CF426AE7-4A41-4C86-BE56-7C36152F8C09}"/>
                </a:ext>
              </a:extLst>
            </p:cNvPr>
            <p:cNvPicPr>
              <a:picLocks noChangeAspect="1"/>
            </p:cNvPicPr>
            <p:nvPr/>
          </p:nvPicPr>
          <p:blipFill>
            <a:blip r:embed="rId6"/>
            <a:stretch>
              <a:fillRect/>
            </a:stretch>
          </p:blipFill>
          <p:spPr>
            <a:xfrm>
              <a:off x="3235632" y="5110843"/>
              <a:ext cx="442663" cy="423630"/>
            </a:xfrm>
            <a:prstGeom prst="rect">
              <a:avLst/>
            </a:prstGeom>
          </p:spPr>
        </p:pic>
        <p:pic>
          <p:nvPicPr>
            <p:cNvPr id="748" name="Picture 12" descr="Image result for plc icon">
              <a:extLst>
                <a:ext uri="{FF2B5EF4-FFF2-40B4-BE49-F238E27FC236}">
                  <a16:creationId xmlns:a16="http://schemas.microsoft.com/office/drawing/2014/main" id="{2777DC85-E7B0-4020-AC58-FAF5C5A9092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0089" y="4068351"/>
              <a:ext cx="557216" cy="557216"/>
            </a:xfrm>
            <a:prstGeom prst="rect">
              <a:avLst/>
            </a:prstGeom>
            <a:noFill/>
            <a:extLst>
              <a:ext uri="{909E8E84-426E-40DD-AFC4-6F175D3DCCD1}">
                <a14:hiddenFill xmlns:a14="http://schemas.microsoft.com/office/drawing/2010/main">
                  <a:solidFill>
                    <a:srgbClr val="FFFFFF"/>
                  </a:solidFill>
                </a14:hiddenFill>
              </a:ext>
            </a:extLst>
          </p:spPr>
        </p:pic>
        <p:cxnSp>
          <p:nvCxnSpPr>
            <p:cNvPr id="749" name="Straight Connector 748">
              <a:extLst>
                <a:ext uri="{FF2B5EF4-FFF2-40B4-BE49-F238E27FC236}">
                  <a16:creationId xmlns:a16="http://schemas.microsoft.com/office/drawing/2014/main" id="{1953CF46-BD4C-444C-8987-6932160D28B8}"/>
                </a:ext>
              </a:extLst>
            </p:cNvPr>
            <p:cNvCxnSpPr>
              <a:cxnSpLocks/>
            </p:cNvCxnSpPr>
            <p:nvPr/>
          </p:nvCxnSpPr>
          <p:spPr>
            <a:xfrm flipH="1">
              <a:off x="5407429" y="4000644"/>
              <a:ext cx="0" cy="144000"/>
            </a:xfrm>
            <a:prstGeom prst="line">
              <a:avLst/>
            </a:prstGeom>
            <a:noFill/>
            <a:ln w="22225" cap="flat" cmpd="sng" algn="ctr">
              <a:solidFill>
                <a:srgbClr val="606540"/>
              </a:solidFill>
              <a:prstDash val="sysDot"/>
              <a:miter lim="800000"/>
            </a:ln>
            <a:effectLst/>
          </p:spPr>
        </p:cxnSp>
        <p:grpSp>
          <p:nvGrpSpPr>
            <p:cNvPr id="750" name="Group 749">
              <a:extLst>
                <a:ext uri="{FF2B5EF4-FFF2-40B4-BE49-F238E27FC236}">
                  <a16:creationId xmlns:a16="http://schemas.microsoft.com/office/drawing/2014/main" id="{A77E89FA-1DCA-447B-9369-8247707BC73D}"/>
                </a:ext>
              </a:extLst>
            </p:cNvPr>
            <p:cNvGrpSpPr/>
            <p:nvPr/>
          </p:nvGrpSpPr>
          <p:grpSpPr>
            <a:xfrm>
              <a:off x="5282001" y="4079635"/>
              <a:ext cx="431860" cy="389755"/>
              <a:chOff x="5475716" y="4079635"/>
              <a:chExt cx="431860" cy="389755"/>
            </a:xfrm>
          </p:grpSpPr>
          <p:cxnSp>
            <p:nvCxnSpPr>
              <p:cNvPr id="790" name="Straight Connector 789">
                <a:extLst>
                  <a:ext uri="{FF2B5EF4-FFF2-40B4-BE49-F238E27FC236}">
                    <a16:creationId xmlns:a16="http://schemas.microsoft.com/office/drawing/2014/main" id="{4B9670A9-E730-4B4E-B134-2D8AD3966484}"/>
                  </a:ext>
                </a:extLst>
              </p:cNvPr>
              <p:cNvCxnSpPr/>
              <p:nvPr/>
            </p:nvCxnSpPr>
            <p:spPr>
              <a:xfrm>
                <a:off x="5488418" y="4248729"/>
                <a:ext cx="406456" cy="0"/>
              </a:xfrm>
              <a:prstGeom prst="line">
                <a:avLst/>
              </a:prstGeom>
              <a:noFill/>
              <a:ln w="12700" cap="flat" cmpd="sng" algn="ctr">
                <a:solidFill>
                  <a:srgbClr val="202234"/>
                </a:solidFill>
                <a:prstDash val="solid"/>
                <a:miter lim="800000"/>
              </a:ln>
              <a:effectLst/>
            </p:spPr>
          </p:cxnSp>
          <p:cxnSp>
            <p:nvCxnSpPr>
              <p:cNvPr id="791" name="Straight Connector 790">
                <a:extLst>
                  <a:ext uri="{FF2B5EF4-FFF2-40B4-BE49-F238E27FC236}">
                    <a16:creationId xmlns:a16="http://schemas.microsoft.com/office/drawing/2014/main" id="{A1206297-96F8-4F7D-893D-2D8A411388A3}"/>
                  </a:ext>
                </a:extLst>
              </p:cNvPr>
              <p:cNvCxnSpPr/>
              <p:nvPr/>
            </p:nvCxnSpPr>
            <p:spPr>
              <a:xfrm>
                <a:off x="5488418" y="4423120"/>
                <a:ext cx="406456" cy="0"/>
              </a:xfrm>
              <a:prstGeom prst="line">
                <a:avLst/>
              </a:prstGeom>
              <a:noFill/>
              <a:ln w="12700" cap="flat" cmpd="sng" algn="ctr">
                <a:solidFill>
                  <a:srgbClr val="202234"/>
                </a:solidFill>
                <a:prstDash val="solid"/>
                <a:miter lim="800000"/>
              </a:ln>
              <a:effectLst/>
            </p:spPr>
          </p:cxnSp>
          <p:cxnSp>
            <p:nvCxnSpPr>
              <p:cNvPr id="792" name="Straight Connector 791">
                <a:extLst>
                  <a:ext uri="{FF2B5EF4-FFF2-40B4-BE49-F238E27FC236}">
                    <a16:creationId xmlns:a16="http://schemas.microsoft.com/office/drawing/2014/main" id="{496523E6-6298-4194-B2DE-C40BA2CF157F}"/>
                  </a:ext>
                </a:extLst>
              </p:cNvPr>
              <p:cNvCxnSpPr>
                <a:cxnSpLocks/>
              </p:cNvCxnSpPr>
              <p:nvPr/>
            </p:nvCxnSpPr>
            <p:spPr>
              <a:xfrm>
                <a:off x="5475716" y="4464423"/>
                <a:ext cx="431860" cy="0"/>
              </a:xfrm>
              <a:prstGeom prst="line">
                <a:avLst/>
              </a:prstGeom>
              <a:noFill/>
              <a:ln w="12700" cap="flat" cmpd="sng" algn="ctr">
                <a:solidFill>
                  <a:srgbClr val="202234"/>
                </a:solidFill>
                <a:prstDash val="solid"/>
                <a:miter lim="800000"/>
              </a:ln>
              <a:effectLst/>
            </p:spPr>
          </p:cxnSp>
          <p:cxnSp>
            <p:nvCxnSpPr>
              <p:cNvPr id="793" name="Straight Connector 792">
                <a:extLst>
                  <a:ext uri="{FF2B5EF4-FFF2-40B4-BE49-F238E27FC236}">
                    <a16:creationId xmlns:a16="http://schemas.microsoft.com/office/drawing/2014/main" id="{572E2FD9-17D4-486D-9B1B-8CEF49579BAA}"/>
                  </a:ext>
                </a:extLst>
              </p:cNvPr>
              <p:cNvCxnSpPr>
                <a:cxnSpLocks/>
              </p:cNvCxnSpPr>
              <p:nvPr/>
            </p:nvCxnSpPr>
            <p:spPr>
              <a:xfrm>
                <a:off x="5475716" y="4205252"/>
                <a:ext cx="431860" cy="0"/>
              </a:xfrm>
              <a:prstGeom prst="line">
                <a:avLst/>
              </a:prstGeom>
              <a:noFill/>
              <a:ln w="12700" cap="flat" cmpd="sng" algn="ctr">
                <a:solidFill>
                  <a:srgbClr val="202234"/>
                </a:solidFill>
                <a:prstDash val="solid"/>
                <a:miter lim="800000"/>
              </a:ln>
              <a:effectLst/>
            </p:spPr>
          </p:cxnSp>
          <p:cxnSp>
            <p:nvCxnSpPr>
              <p:cNvPr id="794" name="Straight Connector 793">
                <a:extLst>
                  <a:ext uri="{FF2B5EF4-FFF2-40B4-BE49-F238E27FC236}">
                    <a16:creationId xmlns:a16="http://schemas.microsoft.com/office/drawing/2014/main" id="{7E584896-A96F-4533-92FF-3609E9889D77}"/>
                  </a:ext>
                </a:extLst>
              </p:cNvPr>
              <p:cNvCxnSpPr>
                <a:cxnSpLocks/>
              </p:cNvCxnSpPr>
              <p:nvPr/>
            </p:nvCxnSpPr>
            <p:spPr>
              <a:xfrm flipV="1">
                <a:off x="5894874" y="4248729"/>
                <a:ext cx="0" cy="174391"/>
              </a:xfrm>
              <a:prstGeom prst="line">
                <a:avLst/>
              </a:prstGeom>
              <a:noFill/>
              <a:ln w="12700" cap="flat" cmpd="sng" algn="ctr">
                <a:solidFill>
                  <a:srgbClr val="202234"/>
                </a:solidFill>
                <a:prstDash val="solid"/>
                <a:miter lim="800000"/>
              </a:ln>
              <a:effectLst/>
            </p:spPr>
          </p:cxnSp>
          <p:cxnSp>
            <p:nvCxnSpPr>
              <p:cNvPr id="795" name="Straight Connector 794">
                <a:extLst>
                  <a:ext uri="{FF2B5EF4-FFF2-40B4-BE49-F238E27FC236}">
                    <a16:creationId xmlns:a16="http://schemas.microsoft.com/office/drawing/2014/main" id="{4E0997A6-4252-4219-976D-CFF9754DDD2C}"/>
                  </a:ext>
                </a:extLst>
              </p:cNvPr>
              <p:cNvCxnSpPr>
                <a:cxnSpLocks/>
              </p:cNvCxnSpPr>
              <p:nvPr/>
            </p:nvCxnSpPr>
            <p:spPr>
              <a:xfrm flipV="1">
                <a:off x="5488418" y="4248729"/>
                <a:ext cx="0" cy="174391"/>
              </a:xfrm>
              <a:prstGeom prst="line">
                <a:avLst/>
              </a:prstGeom>
              <a:noFill/>
              <a:ln w="12700" cap="flat" cmpd="sng" algn="ctr">
                <a:solidFill>
                  <a:srgbClr val="202234"/>
                </a:solidFill>
                <a:prstDash val="solid"/>
                <a:miter lim="800000"/>
              </a:ln>
              <a:effectLst/>
            </p:spPr>
          </p:cxnSp>
          <p:cxnSp>
            <p:nvCxnSpPr>
              <p:cNvPr id="796" name="Straight Connector 795">
                <a:extLst>
                  <a:ext uri="{FF2B5EF4-FFF2-40B4-BE49-F238E27FC236}">
                    <a16:creationId xmlns:a16="http://schemas.microsoft.com/office/drawing/2014/main" id="{9F67BCA7-4E5E-4A87-8128-2FE161967770}"/>
                  </a:ext>
                </a:extLst>
              </p:cNvPr>
              <p:cNvCxnSpPr>
                <a:cxnSpLocks/>
              </p:cNvCxnSpPr>
              <p:nvPr/>
            </p:nvCxnSpPr>
            <p:spPr>
              <a:xfrm flipV="1">
                <a:off x="5475716" y="4204848"/>
                <a:ext cx="0" cy="264542"/>
              </a:xfrm>
              <a:prstGeom prst="line">
                <a:avLst/>
              </a:prstGeom>
              <a:noFill/>
              <a:ln w="12700" cap="flat" cmpd="sng" algn="ctr">
                <a:solidFill>
                  <a:srgbClr val="202234"/>
                </a:solidFill>
                <a:prstDash val="solid"/>
                <a:miter lim="800000"/>
              </a:ln>
              <a:effectLst/>
            </p:spPr>
          </p:cxnSp>
          <p:cxnSp>
            <p:nvCxnSpPr>
              <p:cNvPr id="797" name="Straight Connector 796">
                <a:extLst>
                  <a:ext uri="{FF2B5EF4-FFF2-40B4-BE49-F238E27FC236}">
                    <a16:creationId xmlns:a16="http://schemas.microsoft.com/office/drawing/2014/main" id="{27AB7102-921B-4C1F-8FE0-3B6812456CC9}"/>
                  </a:ext>
                </a:extLst>
              </p:cNvPr>
              <p:cNvCxnSpPr>
                <a:cxnSpLocks/>
              </p:cNvCxnSpPr>
              <p:nvPr/>
            </p:nvCxnSpPr>
            <p:spPr>
              <a:xfrm flipV="1">
                <a:off x="5907576" y="4204848"/>
                <a:ext cx="0" cy="264542"/>
              </a:xfrm>
              <a:prstGeom prst="line">
                <a:avLst/>
              </a:prstGeom>
              <a:noFill/>
              <a:ln w="12700" cap="flat" cmpd="sng" algn="ctr">
                <a:solidFill>
                  <a:srgbClr val="202234"/>
                </a:solidFill>
                <a:prstDash val="solid"/>
                <a:miter lim="800000"/>
              </a:ln>
              <a:effectLst/>
            </p:spPr>
          </p:cxnSp>
          <p:cxnSp>
            <p:nvCxnSpPr>
              <p:cNvPr id="798" name="Straight Connector 797">
                <a:extLst>
                  <a:ext uri="{FF2B5EF4-FFF2-40B4-BE49-F238E27FC236}">
                    <a16:creationId xmlns:a16="http://schemas.microsoft.com/office/drawing/2014/main" id="{0B03B348-CF98-45CF-8DE2-D798735CBC3C}"/>
                  </a:ext>
                </a:extLst>
              </p:cNvPr>
              <p:cNvCxnSpPr>
                <a:cxnSpLocks/>
              </p:cNvCxnSpPr>
              <p:nvPr/>
            </p:nvCxnSpPr>
            <p:spPr>
              <a:xfrm flipV="1">
                <a:off x="5502707" y="4229849"/>
                <a:ext cx="0" cy="18880"/>
              </a:xfrm>
              <a:prstGeom prst="line">
                <a:avLst/>
              </a:prstGeom>
              <a:noFill/>
              <a:ln w="12700" cap="flat" cmpd="sng" algn="ctr">
                <a:solidFill>
                  <a:srgbClr val="202234"/>
                </a:solidFill>
                <a:prstDash val="solid"/>
                <a:miter lim="800000"/>
              </a:ln>
              <a:effectLst/>
            </p:spPr>
          </p:cxnSp>
          <p:cxnSp>
            <p:nvCxnSpPr>
              <p:cNvPr id="799" name="Straight Connector 798">
                <a:extLst>
                  <a:ext uri="{FF2B5EF4-FFF2-40B4-BE49-F238E27FC236}">
                    <a16:creationId xmlns:a16="http://schemas.microsoft.com/office/drawing/2014/main" id="{D73C8812-56D5-49FF-9A0A-7AB8357EF1F0}"/>
                  </a:ext>
                </a:extLst>
              </p:cNvPr>
              <p:cNvCxnSpPr>
                <a:cxnSpLocks/>
              </p:cNvCxnSpPr>
              <p:nvPr/>
            </p:nvCxnSpPr>
            <p:spPr>
              <a:xfrm flipV="1">
                <a:off x="5534461" y="4229843"/>
                <a:ext cx="0" cy="18880"/>
              </a:xfrm>
              <a:prstGeom prst="line">
                <a:avLst/>
              </a:prstGeom>
              <a:noFill/>
              <a:ln w="12700" cap="flat" cmpd="sng" algn="ctr">
                <a:solidFill>
                  <a:srgbClr val="202234"/>
                </a:solidFill>
                <a:prstDash val="solid"/>
                <a:miter lim="800000"/>
              </a:ln>
              <a:effectLst/>
            </p:spPr>
          </p:cxnSp>
          <p:cxnSp>
            <p:nvCxnSpPr>
              <p:cNvPr id="800" name="Straight Connector 799">
                <a:extLst>
                  <a:ext uri="{FF2B5EF4-FFF2-40B4-BE49-F238E27FC236}">
                    <a16:creationId xmlns:a16="http://schemas.microsoft.com/office/drawing/2014/main" id="{54D3C160-C862-4AE8-A294-ED3ADA0AE968}"/>
                  </a:ext>
                </a:extLst>
              </p:cNvPr>
              <p:cNvCxnSpPr>
                <a:cxnSpLocks/>
              </p:cNvCxnSpPr>
              <p:nvPr/>
            </p:nvCxnSpPr>
            <p:spPr>
              <a:xfrm flipV="1">
                <a:off x="5564627" y="4229848"/>
                <a:ext cx="0" cy="18880"/>
              </a:xfrm>
              <a:prstGeom prst="line">
                <a:avLst/>
              </a:prstGeom>
              <a:noFill/>
              <a:ln w="12700" cap="flat" cmpd="sng" algn="ctr">
                <a:solidFill>
                  <a:srgbClr val="202234"/>
                </a:solidFill>
                <a:prstDash val="solid"/>
                <a:miter lim="800000"/>
              </a:ln>
              <a:effectLst/>
            </p:spPr>
          </p:cxnSp>
          <p:cxnSp>
            <p:nvCxnSpPr>
              <p:cNvPr id="801" name="Straight Connector 800">
                <a:extLst>
                  <a:ext uri="{FF2B5EF4-FFF2-40B4-BE49-F238E27FC236}">
                    <a16:creationId xmlns:a16="http://schemas.microsoft.com/office/drawing/2014/main" id="{ACCA3E64-5C35-4384-A0D8-306E91AFE7DB}"/>
                  </a:ext>
                </a:extLst>
              </p:cNvPr>
              <p:cNvCxnSpPr>
                <a:cxnSpLocks/>
              </p:cNvCxnSpPr>
              <p:nvPr/>
            </p:nvCxnSpPr>
            <p:spPr>
              <a:xfrm flipV="1">
                <a:off x="5596381" y="4229841"/>
                <a:ext cx="0" cy="18880"/>
              </a:xfrm>
              <a:prstGeom prst="line">
                <a:avLst/>
              </a:prstGeom>
              <a:noFill/>
              <a:ln w="12700" cap="flat" cmpd="sng" algn="ctr">
                <a:solidFill>
                  <a:srgbClr val="202234"/>
                </a:solidFill>
                <a:prstDash val="solid"/>
                <a:miter lim="800000"/>
              </a:ln>
              <a:effectLst/>
            </p:spPr>
          </p:cxnSp>
          <p:cxnSp>
            <p:nvCxnSpPr>
              <p:cNvPr id="802" name="Straight Connector 801">
                <a:extLst>
                  <a:ext uri="{FF2B5EF4-FFF2-40B4-BE49-F238E27FC236}">
                    <a16:creationId xmlns:a16="http://schemas.microsoft.com/office/drawing/2014/main" id="{E63B55FB-8BCD-4141-8CCD-59609C4692CD}"/>
                  </a:ext>
                </a:extLst>
              </p:cNvPr>
              <p:cNvCxnSpPr>
                <a:cxnSpLocks/>
              </p:cNvCxnSpPr>
              <p:nvPr/>
            </p:nvCxnSpPr>
            <p:spPr>
              <a:xfrm flipV="1">
                <a:off x="5628139" y="4229851"/>
                <a:ext cx="0" cy="18880"/>
              </a:xfrm>
              <a:prstGeom prst="line">
                <a:avLst/>
              </a:prstGeom>
              <a:noFill/>
              <a:ln w="12700" cap="flat" cmpd="sng" algn="ctr">
                <a:solidFill>
                  <a:srgbClr val="202234"/>
                </a:solidFill>
                <a:prstDash val="solid"/>
                <a:miter lim="800000"/>
              </a:ln>
              <a:effectLst/>
            </p:spPr>
          </p:cxnSp>
          <p:cxnSp>
            <p:nvCxnSpPr>
              <p:cNvPr id="803" name="Straight Connector 802">
                <a:extLst>
                  <a:ext uri="{FF2B5EF4-FFF2-40B4-BE49-F238E27FC236}">
                    <a16:creationId xmlns:a16="http://schemas.microsoft.com/office/drawing/2014/main" id="{3951A556-A893-4C39-9FEA-D1097D7F2A0A}"/>
                  </a:ext>
                </a:extLst>
              </p:cNvPr>
              <p:cNvCxnSpPr>
                <a:cxnSpLocks/>
              </p:cNvCxnSpPr>
              <p:nvPr/>
            </p:nvCxnSpPr>
            <p:spPr>
              <a:xfrm flipV="1">
                <a:off x="5659893" y="4229844"/>
                <a:ext cx="0" cy="18880"/>
              </a:xfrm>
              <a:prstGeom prst="line">
                <a:avLst/>
              </a:prstGeom>
              <a:noFill/>
              <a:ln w="12700" cap="flat" cmpd="sng" algn="ctr">
                <a:solidFill>
                  <a:srgbClr val="202234"/>
                </a:solidFill>
                <a:prstDash val="solid"/>
                <a:miter lim="800000"/>
              </a:ln>
              <a:effectLst/>
            </p:spPr>
          </p:cxnSp>
          <p:cxnSp>
            <p:nvCxnSpPr>
              <p:cNvPr id="804" name="Straight Connector 803">
                <a:extLst>
                  <a:ext uri="{FF2B5EF4-FFF2-40B4-BE49-F238E27FC236}">
                    <a16:creationId xmlns:a16="http://schemas.microsoft.com/office/drawing/2014/main" id="{6BA8E35B-8553-4606-A74A-5C0CA5871E22}"/>
                  </a:ext>
                </a:extLst>
              </p:cNvPr>
              <p:cNvCxnSpPr>
                <a:cxnSpLocks/>
              </p:cNvCxnSpPr>
              <p:nvPr/>
            </p:nvCxnSpPr>
            <p:spPr>
              <a:xfrm flipV="1">
                <a:off x="5690058" y="4229849"/>
                <a:ext cx="0" cy="18880"/>
              </a:xfrm>
              <a:prstGeom prst="line">
                <a:avLst/>
              </a:prstGeom>
              <a:noFill/>
              <a:ln w="12700" cap="flat" cmpd="sng" algn="ctr">
                <a:solidFill>
                  <a:srgbClr val="202234"/>
                </a:solidFill>
                <a:prstDash val="solid"/>
                <a:miter lim="800000"/>
              </a:ln>
              <a:effectLst/>
            </p:spPr>
          </p:cxnSp>
          <p:cxnSp>
            <p:nvCxnSpPr>
              <p:cNvPr id="805" name="Straight Connector 804">
                <a:extLst>
                  <a:ext uri="{FF2B5EF4-FFF2-40B4-BE49-F238E27FC236}">
                    <a16:creationId xmlns:a16="http://schemas.microsoft.com/office/drawing/2014/main" id="{681D8CA5-9178-4203-9E46-9ADDB30C43D4}"/>
                  </a:ext>
                </a:extLst>
              </p:cNvPr>
              <p:cNvCxnSpPr>
                <a:cxnSpLocks/>
              </p:cNvCxnSpPr>
              <p:nvPr/>
            </p:nvCxnSpPr>
            <p:spPr>
              <a:xfrm flipV="1">
                <a:off x="5721813" y="4229843"/>
                <a:ext cx="0" cy="18880"/>
              </a:xfrm>
              <a:prstGeom prst="line">
                <a:avLst/>
              </a:prstGeom>
              <a:noFill/>
              <a:ln w="12700" cap="flat" cmpd="sng" algn="ctr">
                <a:solidFill>
                  <a:srgbClr val="202234"/>
                </a:solidFill>
                <a:prstDash val="solid"/>
                <a:miter lim="800000"/>
              </a:ln>
              <a:effectLst/>
            </p:spPr>
          </p:cxnSp>
          <p:cxnSp>
            <p:nvCxnSpPr>
              <p:cNvPr id="806" name="Straight Connector 805">
                <a:extLst>
                  <a:ext uri="{FF2B5EF4-FFF2-40B4-BE49-F238E27FC236}">
                    <a16:creationId xmlns:a16="http://schemas.microsoft.com/office/drawing/2014/main" id="{CB07B1AE-052C-4A1E-A7A3-A67255695C57}"/>
                  </a:ext>
                </a:extLst>
              </p:cNvPr>
              <p:cNvCxnSpPr>
                <a:cxnSpLocks/>
              </p:cNvCxnSpPr>
              <p:nvPr/>
            </p:nvCxnSpPr>
            <p:spPr>
              <a:xfrm flipV="1">
                <a:off x="5750391" y="4229851"/>
                <a:ext cx="0" cy="18880"/>
              </a:xfrm>
              <a:prstGeom prst="line">
                <a:avLst/>
              </a:prstGeom>
              <a:noFill/>
              <a:ln w="12700" cap="flat" cmpd="sng" algn="ctr">
                <a:solidFill>
                  <a:srgbClr val="202234"/>
                </a:solidFill>
                <a:prstDash val="solid"/>
                <a:miter lim="800000"/>
              </a:ln>
              <a:effectLst/>
            </p:spPr>
          </p:cxnSp>
          <p:cxnSp>
            <p:nvCxnSpPr>
              <p:cNvPr id="807" name="Straight Connector 806">
                <a:extLst>
                  <a:ext uri="{FF2B5EF4-FFF2-40B4-BE49-F238E27FC236}">
                    <a16:creationId xmlns:a16="http://schemas.microsoft.com/office/drawing/2014/main" id="{3B735AB8-09DD-41DA-9D8B-27E52260F5A5}"/>
                  </a:ext>
                </a:extLst>
              </p:cNvPr>
              <p:cNvCxnSpPr>
                <a:cxnSpLocks/>
              </p:cNvCxnSpPr>
              <p:nvPr/>
            </p:nvCxnSpPr>
            <p:spPr>
              <a:xfrm flipV="1">
                <a:off x="5782145" y="4229844"/>
                <a:ext cx="0" cy="18880"/>
              </a:xfrm>
              <a:prstGeom prst="line">
                <a:avLst/>
              </a:prstGeom>
              <a:noFill/>
              <a:ln w="12700" cap="flat" cmpd="sng" algn="ctr">
                <a:solidFill>
                  <a:srgbClr val="202234"/>
                </a:solidFill>
                <a:prstDash val="solid"/>
                <a:miter lim="800000"/>
              </a:ln>
              <a:effectLst/>
            </p:spPr>
          </p:cxnSp>
          <p:cxnSp>
            <p:nvCxnSpPr>
              <p:cNvPr id="808" name="Straight Connector 807">
                <a:extLst>
                  <a:ext uri="{FF2B5EF4-FFF2-40B4-BE49-F238E27FC236}">
                    <a16:creationId xmlns:a16="http://schemas.microsoft.com/office/drawing/2014/main" id="{CF74D40D-E75C-4BF5-943B-BBFE2ADB95F7}"/>
                  </a:ext>
                </a:extLst>
              </p:cNvPr>
              <p:cNvCxnSpPr>
                <a:cxnSpLocks/>
              </p:cNvCxnSpPr>
              <p:nvPr/>
            </p:nvCxnSpPr>
            <p:spPr>
              <a:xfrm flipV="1">
                <a:off x="5812311" y="4229849"/>
                <a:ext cx="0" cy="18880"/>
              </a:xfrm>
              <a:prstGeom prst="line">
                <a:avLst/>
              </a:prstGeom>
              <a:noFill/>
              <a:ln w="12700" cap="flat" cmpd="sng" algn="ctr">
                <a:solidFill>
                  <a:srgbClr val="202234"/>
                </a:solidFill>
                <a:prstDash val="solid"/>
                <a:miter lim="800000"/>
              </a:ln>
              <a:effectLst/>
            </p:spPr>
          </p:cxnSp>
          <p:cxnSp>
            <p:nvCxnSpPr>
              <p:cNvPr id="809" name="Straight Connector 808">
                <a:extLst>
                  <a:ext uri="{FF2B5EF4-FFF2-40B4-BE49-F238E27FC236}">
                    <a16:creationId xmlns:a16="http://schemas.microsoft.com/office/drawing/2014/main" id="{504C92AC-FC27-4626-B6A4-40318E058246}"/>
                  </a:ext>
                </a:extLst>
              </p:cNvPr>
              <p:cNvCxnSpPr>
                <a:cxnSpLocks/>
              </p:cNvCxnSpPr>
              <p:nvPr/>
            </p:nvCxnSpPr>
            <p:spPr>
              <a:xfrm flipV="1">
                <a:off x="5844065" y="4229843"/>
                <a:ext cx="0" cy="18880"/>
              </a:xfrm>
              <a:prstGeom prst="line">
                <a:avLst/>
              </a:prstGeom>
              <a:noFill/>
              <a:ln w="12700" cap="flat" cmpd="sng" algn="ctr">
                <a:solidFill>
                  <a:srgbClr val="202234"/>
                </a:solidFill>
                <a:prstDash val="solid"/>
                <a:miter lim="800000"/>
              </a:ln>
              <a:effectLst/>
            </p:spPr>
          </p:cxnSp>
          <p:cxnSp>
            <p:nvCxnSpPr>
              <p:cNvPr id="810" name="Straight Connector 809">
                <a:extLst>
                  <a:ext uri="{FF2B5EF4-FFF2-40B4-BE49-F238E27FC236}">
                    <a16:creationId xmlns:a16="http://schemas.microsoft.com/office/drawing/2014/main" id="{B81A1305-E0BA-4604-9DE5-52036C89806A}"/>
                  </a:ext>
                </a:extLst>
              </p:cNvPr>
              <p:cNvCxnSpPr>
                <a:cxnSpLocks/>
              </p:cNvCxnSpPr>
              <p:nvPr/>
            </p:nvCxnSpPr>
            <p:spPr>
              <a:xfrm flipV="1">
                <a:off x="5875822" y="4229852"/>
                <a:ext cx="0" cy="18880"/>
              </a:xfrm>
              <a:prstGeom prst="line">
                <a:avLst/>
              </a:prstGeom>
              <a:noFill/>
              <a:ln w="12700" cap="flat" cmpd="sng" algn="ctr">
                <a:solidFill>
                  <a:srgbClr val="202234"/>
                </a:solidFill>
                <a:prstDash val="solid"/>
                <a:miter lim="800000"/>
              </a:ln>
              <a:effectLst/>
            </p:spPr>
          </p:cxnSp>
          <p:cxnSp>
            <p:nvCxnSpPr>
              <p:cNvPr id="811" name="Straight Connector 810">
                <a:extLst>
                  <a:ext uri="{FF2B5EF4-FFF2-40B4-BE49-F238E27FC236}">
                    <a16:creationId xmlns:a16="http://schemas.microsoft.com/office/drawing/2014/main" id="{C1B9DD5C-7D4A-46C7-9234-BE20172F6164}"/>
                  </a:ext>
                </a:extLst>
              </p:cNvPr>
              <p:cNvCxnSpPr>
                <a:cxnSpLocks/>
              </p:cNvCxnSpPr>
              <p:nvPr/>
            </p:nvCxnSpPr>
            <p:spPr>
              <a:xfrm flipV="1">
                <a:off x="5504290" y="4423553"/>
                <a:ext cx="0" cy="18880"/>
              </a:xfrm>
              <a:prstGeom prst="line">
                <a:avLst/>
              </a:prstGeom>
              <a:noFill/>
              <a:ln w="12700" cap="flat" cmpd="sng" algn="ctr">
                <a:solidFill>
                  <a:srgbClr val="202234"/>
                </a:solidFill>
                <a:prstDash val="solid"/>
                <a:miter lim="800000"/>
              </a:ln>
              <a:effectLst/>
            </p:spPr>
          </p:cxnSp>
          <p:cxnSp>
            <p:nvCxnSpPr>
              <p:cNvPr id="812" name="Straight Connector 811">
                <a:extLst>
                  <a:ext uri="{FF2B5EF4-FFF2-40B4-BE49-F238E27FC236}">
                    <a16:creationId xmlns:a16="http://schemas.microsoft.com/office/drawing/2014/main" id="{1401B65D-0AAA-46CC-BB79-8C3BB4CC7DB6}"/>
                  </a:ext>
                </a:extLst>
              </p:cNvPr>
              <p:cNvCxnSpPr>
                <a:cxnSpLocks/>
              </p:cNvCxnSpPr>
              <p:nvPr/>
            </p:nvCxnSpPr>
            <p:spPr>
              <a:xfrm flipV="1">
                <a:off x="5536044" y="4423546"/>
                <a:ext cx="0" cy="18880"/>
              </a:xfrm>
              <a:prstGeom prst="line">
                <a:avLst/>
              </a:prstGeom>
              <a:noFill/>
              <a:ln w="12700" cap="flat" cmpd="sng" algn="ctr">
                <a:solidFill>
                  <a:srgbClr val="202234"/>
                </a:solidFill>
                <a:prstDash val="solid"/>
                <a:miter lim="800000"/>
              </a:ln>
              <a:effectLst/>
            </p:spPr>
          </p:cxnSp>
          <p:cxnSp>
            <p:nvCxnSpPr>
              <p:cNvPr id="813" name="Straight Connector 812">
                <a:extLst>
                  <a:ext uri="{FF2B5EF4-FFF2-40B4-BE49-F238E27FC236}">
                    <a16:creationId xmlns:a16="http://schemas.microsoft.com/office/drawing/2014/main" id="{79DB4F9B-2C85-46BF-82C4-D759817984C4}"/>
                  </a:ext>
                </a:extLst>
              </p:cNvPr>
              <p:cNvCxnSpPr>
                <a:cxnSpLocks/>
              </p:cNvCxnSpPr>
              <p:nvPr/>
            </p:nvCxnSpPr>
            <p:spPr>
              <a:xfrm flipV="1">
                <a:off x="5566210" y="4423552"/>
                <a:ext cx="0" cy="18880"/>
              </a:xfrm>
              <a:prstGeom prst="line">
                <a:avLst/>
              </a:prstGeom>
              <a:noFill/>
              <a:ln w="12700" cap="flat" cmpd="sng" algn="ctr">
                <a:solidFill>
                  <a:srgbClr val="202234"/>
                </a:solidFill>
                <a:prstDash val="solid"/>
                <a:miter lim="800000"/>
              </a:ln>
              <a:effectLst/>
            </p:spPr>
          </p:cxnSp>
          <p:cxnSp>
            <p:nvCxnSpPr>
              <p:cNvPr id="814" name="Straight Connector 813">
                <a:extLst>
                  <a:ext uri="{FF2B5EF4-FFF2-40B4-BE49-F238E27FC236}">
                    <a16:creationId xmlns:a16="http://schemas.microsoft.com/office/drawing/2014/main" id="{A7D28E53-03E1-4537-92DC-92B875494EEC}"/>
                  </a:ext>
                </a:extLst>
              </p:cNvPr>
              <p:cNvCxnSpPr>
                <a:cxnSpLocks/>
              </p:cNvCxnSpPr>
              <p:nvPr/>
            </p:nvCxnSpPr>
            <p:spPr>
              <a:xfrm flipV="1">
                <a:off x="5597964" y="4423545"/>
                <a:ext cx="0" cy="18880"/>
              </a:xfrm>
              <a:prstGeom prst="line">
                <a:avLst/>
              </a:prstGeom>
              <a:noFill/>
              <a:ln w="12700" cap="flat" cmpd="sng" algn="ctr">
                <a:solidFill>
                  <a:srgbClr val="202234"/>
                </a:solidFill>
                <a:prstDash val="solid"/>
                <a:miter lim="800000"/>
              </a:ln>
              <a:effectLst/>
            </p:spPr>
          </p:cxnSp>
          <p:cxnSp>
            <p:nvCxnSpPr>
              <p:cNvPr id="815" name="Straight Connector 814">
                <a:extLst>
                  <a:ext uri="{FF2B5EF4-FFF2-40B4-BE49-F238E27FC236}">
                    <a16:creationId xmlns:a16="http://schemas.microsoft.com/office/drawing/2014/main" id="{E3DF8640-04C4-47AD-BB3D-560D9842A047}"/>
                  </a:ext>
                </a:extLst>
              </p:cNvPr>
              <p:cNvCxnSpPr>
                <a:cxnSpLocks/>
              </p:cNvCxnSpPr>
              <p:nvPr/>
            </p:nvCxnSpPr>
            <p:spPr>
              <a:xfrm flipV="1">
                <a:off x="5629721" y="4423554"/>
                <a:ext cx="0" cy="18880"/>
              </a:xfrm>
              <a:prstGeom prst="line">
                <a:avLst/>
              </a:prstGeom>
              <a:noFill/>
              <a:ln w="12700" cap="flat" cmpd="sng" algn="ctr">
                <a:solidFill>
                  <a:srgbClr val="202234"/>
                </a:solidFill>
                <a:prstDash val="solid"/>
                <a:miter lim="800000"/>
              </a:ln>
              <a:effectLst/>
            </p:spPr>
          </p:cxnSp>
          <p:cxnSp>
            <p:nvCxnSpPr>
              <p:cNvPr id="816" name="Straight Connector 815">
                <a:extLst>
                  <a:ext uri="{FF2B5EF4-FFF2-40B4-BE49-F238E27FC236}">
                    <a16:creationId xmlns:a16="http://schemas.microsoft.com/office/drawing/2014/main" id="{239E2F70-D4B2-4472-BA4F-D14FC66E9E35}"/>
                  </a:ext>
                </a:extLst>
              </p:cNvPr>
              <p:cNvCxnSpPr>
                <a:cxnSpLocks/>
              </p:cNvCxnSpPr>
              <p:nvPr/>
            </p:nvCxnSpPr>
            <p:spPr>
              <a:xfrm flipV="1">
                <a:off x="5661476" y="4423548"/>
                <a:ext cx="0" cy="18880"/>
              </a:xfrm>
              <a:prstGeom prst="line">
                <a:avLst/>
              </a:prstGeom>
              <a:noFill/>
              <a:ln w="12700" cap="flat" cmpd="sng" algn="ctr">
                <a:solidFill>
                  <a:srgbClr val="202234"/>
                </a:solidFill>
                <a:prstDash val="solid"/>
                <a:miter lim="800000"/>
              </a:ln>
              <a:effectLst/>
            </p:spPr>
          </p:cxnSp>
          <p:cxnSp>
            <p:nvCxnSpPr>
              <p:cNvPr id="817" name="Straight Connector 816">
                <a:extLst>
                  <a:ext uri="{FF2B5EF4-FFF2-40B4-BE49-F238E27FC236}">
                    <a16:creationId xmlns:a16="http://schemas.microsoft.com/office/drawing/2014/main" id="{78315D3E-A826-4130-8B33-C42899DFECAF}"/>
                  </a:ext>
                </a:extLst>
              </p:cNvPr>
              <p:cNvCxnSpPr>
                <a:cxnSpLocks/>
              </p:cNvCxnSpPr>
              <p:nvPr/>
            </p:nvCxnSpPr>
            <p:spPr>
              <a:xfrm flipV="1">
                <a:off x="5691641" y="4423553"/>
                <a:ext cx="0" cy="18880"/>
              </a:xfrm>
              <a:prstGeom prst="line">
                <a:avLst/>
              </a:prstGeom>
              <a:noFill/>
              <a:ln w="12700" cap="flat" cmpd="sng" algn="ctr">
                <a:solidFill>
                  <a:srgbClr val="202234"/>
                </a:solidFill>
                <a:prstDash val="solid"/>
                <a:miter lim="800000"/>
              </a:ln>
              <a:effectLst/>
            </p:spPr>
          </p:cxnSp>
          <p:cxnSp>
            <p:nvCxnSpPr>
              <p:cNvPr id="818" name="Straight Connector 817">
                <a:extLst>
                  <a:ext uri="{FF2B5EF4-FFF2-40B4-BE49-F238E27FC236}">
                    <a16:creationId xmlns:a16="http://schemas.microsoft.com/office/drawing/2014/main" id="{926D851C-EC77-47CF-956F-11E2B319805A}"/>
                  </a:ext>
                </a:extLst>
              </p:cNvPr>
              <p:cNvCxnSpPr>
                <a:cxnSpLocks/>
              </p:cNvCxnSpPr>
              <p:nvPr/>
            </p:nvCxnSpPr>
            <p:spPr>
              <a:xfrm flipV="1">
                <a:off x="5723396" y="4423546"/>
                <a:ext cx="0" cy="18880"/>
              </a:xfrm>
              <a:prstGeom prst="line">
                <a:avLst/>
              </a:prstGeom>
              <a:noFill/>
              <a:ln w="12700" cap="flat" cmpd="sng" algn="ctr">
                <a:solidFill>
                  <a:srgbClr val="202234"/>
                </a:solidFill>
                <a:prstDash val="solid"/>
                <a:miter lim="800000"/>
              </a:ln>
              <a:effectLst/>
            </p:spPr>
          </p:cxnSp>
          <p:cxnSp>
            <p:nvCxnSpPr>
              <p:cNvPr id="819" name="Straight Connector 818">
                <a:extLst>
                  <a:ext uri="{FF2B5EF4-FFF2-40B4-BE49-F238E27FC236}">
                    <a16:creationId xmlns:a16="http://schemas.microsoft.com/office/drawing/2014/main" id="{D85E405C-A3ED-4E29-B4E8-DCF583C2EDBC}"/>
                  </a:ext>
                </a:extLst>
              </p:cNvPr>
              <p:cNvCxnSpPr>
                <a:cxnSpLocks/>
              </p:cNvCxnSpPr>
              <p:nvPr/>
            </p:nvCxnSpPr>
            <p:spPr>
              <a:xfrm flipV="1">
                <a:off x="5751974" y="4423554"/>
                <a:ext cx="0" cy="18880"/>
              </a:xfrm>
              <a:prstGeom prst="line">
                <a:avLst/>
              </a:prstGeom>
              <a:noFill/>
              <a:ln w="12700" cap="flat" cmpd="sng" algn="ctr">
                <a:solidFill>
                  <a:srgbClr val="202234"/>
                </a:solidFill>
                <a:prstDash val="solid"/>
                <a:miter lim="800000"/>
              </a:ln>
              <a:effectLst/>
            </p:spPr>
          </p:cxnSp>
          <p:cxnSp>
            <p:nvCxnSpPr>
              <p:cNvPr id="820" name="Straight Connector 819">
                <a:extLst>
                  <a:ext uri="{FF2B5EF4-FFF2-40B4-BE49-F238E27FC236}">
                    <a16:creationId xmlns:a16="http://schemas.microsoft.com/office/drawing/2014/main" id="{9DC79E55-D263-4A4B-B7C3-CCFF47A9837D}"/>
                  </a:ext>
                </a:extLst>
              </p:cNvPr>
              <p:cNvCxnSpPr>
                <a:cxnSpLocks/>
              </p:cNvCxnSpPr>
              <p:nvPr/>
            </p:nvCxnSpPr>
            <p:spPr>
              <a:xfrm flipV="1">
                <a:off x="5783728" y="4423548"/>
                <a:ext cx="0" cy="18880"/>
              </a:xfrm>
              <a:prstGeom prst="line">
                <a:avLst/>
              </a:prstGeom>
              <a:noFill/>
              <a:ln w="12700" cap="flat" cmpd="sng" algn="ctr">
                <a:solidFill>
                  <a:srgbClr val="202234"/>
                </a:solidFill>
                <a:prstDash val="solid"/>
                <a:miter lim="800000"/>
              </a:ln>
              <a:effectLst/>
            </p:spPr>
          </p:cxnSp>
          <p:cxnSp>
            <p:nvCxnSpPr>
              <p:cNvPr id="821" name="Straight Connector 820">
                <a:extLst>
                  <a:ext uri="{FF2B5EF4-FFF2-40B4-BE49-F238E27FC236}">
                    <a16:creationId xmlns:a16="http://schemas.microsoft.com/office/drawing/2014/main" id="{657E6299-DD1E-43D5-A91D-714DA73A28A9}"/>
                  </a:ext>
                </a:extLst>
              </p:cNvPr>
              <p:cNvCxnSpPr>
                <a:cxnSpLocks/>
              </p:cNvCxnSpPr>
              <p:nvPr/>
            </p:nvCxnSpPr>
            <p:spPr>
              <a:xfrm flipV="1">
                <a:off x="5813894" y="4423553"/>
                <a:ext cx="0" cy="18880"/>
              </a:xfrm>
              <a:prstGeom prst="line">
                <a:avLst/>
              </a:prstGeom>
              <a:noFill/>
              <a:ln w="12700" cap="flat" cmpd="sng" algn="ctr">
                <a:solidFill>
                  <a:srgbClr val="202234"/>
                </a:solidFill>
                <a:prstDash val="solid"/>
                <a:miter lim="800000"/>
              </a:ln>
              <a:effectLst/>
            </p:spPr>
          </p:cxnSp>
          <p:cxnSp>
            <p:nvCxnSpPr>
              <p:cNvPr id="822" name="Straight Connector 821">
                <a:extLst>
                  <a:ext uri="{FF2B5EF4-FFF2-40B4-BE49-F238E27FC236}">
                    <a16:creationId xmlns:a16="http://schemas.microsoft.com/office/drawing/2014/main" id="{D8F0E975-B923-4395-8C01-D9E72FB8F85D}"/>
                  </a:ext>
                </a:extLst>
              </p:cNvPr>
              <p:cNvCxnSpPr>
                <a:cxnSpLocks/>
              </p:cNvCxnSpPr>
              <p:nvPr/>
            </p:nvCxnSpPr>
            <p:spPr>
              <a:xfrm flipV="1">
                <a:off x="5845648" y="4423546"/>
                <a:ext cx="0" cy="18880"/>
              </a:xfrm>
              <a:prstGeom prst="line">
                <a:avLst/>
              </a:prstGeom>
              <a:noFill/>
              <a:ln w="12700" cap="flat" cmpd="sng" algn="ctr">
                <a:solidFill>
                  <a:srgbClr val="202234"/>
                </a:solidFill>
                <a:prstDash val="solid"/>
                <a:miter lim="800000"/>
              </a:ln>
              <a:effectLst/>
            </p:spPr>
          </p:cxnSp>
          <p:cxnSp>
            <p:nvCxnSpPr>
              <p:cNvPr id="823" name="Straight Connector 822">
                <a:extLst>
                  <a:ext uri="{FF2B5EF4-FFF2-40B4-BE49-F238E27FC236}">
                    <a16:creationId xmlns:a16="http://schemas.microsoft.com/office/drawing/2014/main" id="{A1114197-68E4-46E7-A1D8-EEDD7511BBD4}"/>
                  </a:ext>
                </a:extLst>
              </p:cNvPr>
              <p:cNvCxnSpPr>
                <a:cxnSpLocks/>
              </p:cNvCxnSpPr>
              <p:nvPr/>
            </p:nvCxnSpPr>
            <p:spPr>
              <a:xfrm flipV="1">
                <a:off x="5877405" y="4423556"/>
                <a:ext cx="0" cy="18880"/>
              </a:xfrm>
              <a:prstGeom prst="line">
                <a:avLst/>
              </a:prstGeom>
              <a:noFill/>
              <a:ln w="12700" cap="flat" cmpd="sng" algn="ctr">
                <a:solidFill>
                  <a:srgbClr val="202234"/>
                </a:solidFill>
                <a:prstDash val="solid"/>
                <a:miter lim="800000"/>
              </a:ln>
              <a:effectLst/>
            </p:spPr>
          </p:cxnSp>
          <p:sp>
            <p:nvSpPr>
              <p:cNvPr id="824" name="Oval 823">
                <a:extLst>
                  <a:ext uri="{FF2B5EF4-FFF2-40B4-BE49-F238E27FC236}">
                    <a16:creationId xmlns:a16="http://schemas.microsoft.com/office/drawing/2014/main" id="{6DCC5BC9-FFEE-4C16-A735-6D516E15F089}"/>
                  </a:ext>
                </a:extLst>
              </p:cNvPr>
              <p:cNvSpPr/>
              <p:nvPr/>
            </p:nvSpPr>
            <p:spPr>
              <a:xfrm>
                <a:off x="5842316" y="4278293"/>
                <a:ext cx="30484" cy="30484"/>
              </a:xfrm>
              <a:prstGeom prst="ellipse">
                <a:avLst/>
              </a:prstGeom>
              <a:solidFill>
                <a:srgbClr val="FFFFFF"/>
              </a:solidFill>
              <a:ln w="12700" cap="flat" cmpd="sng" algn="ctr">
                <a:solidFill>
                  <a:srgbClr val="202234"/>
                </a:solidFill>
                <a:prstDash val="solid"/>
                <a:miter lim="800000"/>
              </a:ln>
              <a:effectLst/>
            </p:spPr>
            <p:txBody>
              <a:bodyPr rtlCol="0" anchor="ctr"/>
              <a:lstStyle/>
              <a:p>
                <a:pPr algn="ctr" defTabSz="932597">
                  <a:defRPr/>
                </a:pPr>
                <a:endParaRPr lang="en-US" sz="1071" kern="0">
                  <a:solidFill>
                    <a:srgbClr val="202234"/>
                  </a:solidFill>
                  <a:latin typeface="Franklin Gothic Book"/>
                </a:endParaRPr>
              </a:p>
            </p:txBody>
          </p:sp>
          <p:sp>
            <p:nvSpPr>
              <p:cNvPr id="825" name="Oval 824">
                <a:extLst>
                  <a:ext uri="{FF2B5EF4-FFF2-40B4-BE49-F238E27FC236}">
                    <a16:creationId xmlns:a16="http://schemas.microsoft.com/office/drawing/2014/main" id="{4DDDD0DE-3B32-40AF-88F3-088DF4B4E43D}"/>
                  </a:ext>
                </a:extLst>
              </p:cNvPr>
              <p:cNvSpPr/>
              <p:nvPr/>
            </p:nvSpPr>
            <p:spPr>
              <a:xfrm>
                <a:off x="5842316" y="4355535"/>
                <a:ext cx="30484" cy="30484"/>
              </a:xfrm>
              <a:prstGeom prst="ellipse">
                <a:avLst/>
              </a:prstGeom>
              <a:solidFill>
                <a:srgbClr val="FFFFFF"/>
              </a:solidFill>
              <a:ln w="12700" cap="flat" cmpd="sng" algn="ctr">
                <a:solidFill>
                  <a:srgbClr val="202234"/>
                </a:solidFill>
                <a:prstDash val="solid"/>
                <a:miter lim="800000"/>
              </a:ln>
              <a:effectLst/>
            </p:spPr>
            <p:txBody>
              <a:bodyPr rtlCol="0" anchor="ctr"/>
              <a:lstStyle/>
              <a:p>
                <a:pPr algn="ctr" defTabSz="932597">
                  <a:defRPr/>
                </a:pPr>
                <a:endParaRPr lang="en-US" sz="1071" kern="0">
                  <a:solidFill>
                    <a:srgbClr val="202234"/>
                  </a:solidFill>
                  <a:latin typeface="Franklin Gothic Book"/>
                </a:endParaRPr>
              </a:p>
            </p:txBody>
          </p:sp>
          <p:cxnSp>
            <p:nvCxnSpPr>
              <p:cNvPr id="826" name="Straight Connector 825">
                <a:extLst>
                  <a:ext uri="{FF2B5EF4-FFF2-40B4-BE49-F238E27FC236}">
                    <a16:creationId xmlns:a16="http://schemas.microsoft.com/office/drawing/2014/main" id="{9C76A0AE-3B8D-496F-B6BB-2886DAB0FA86}"/>
                  </a:ext>
                </a:extLst>
              </p:cNvPr>
              <p:cNvCxnSpPr>
                <a:cxnSpLocks/>
              </p:cNvCxnSpPr>
              <p:nvPr/>
            </p:nvCxnSpPr>
            <p:spPr>
              <a:xfrm flipV="1">
                <a:off x="5868037" y="4125061"/>
                <a:ext cx="0" cy="84489"/>
              </a:xfrm>
              <a:prstGeom prst="line">
                <a:avLst/>
              </a:prstGeom>
              <a:noFill/>
              <a:ln w="12700" cap="flat" cmpd="sng" algn="ctr">
                <a:solidFill>
                  <a:srgbClr val="202234"/>
                </a:solidFill>
                <a:prstDash val="solid"/>
                <a:miter lim="800000"/>
              </a:ln>
              <a:effectLst/>
            </p:spPr>
          </p:cxnSp>
          <p:sp>
            <p:nvSpPr>
              <p:cNvPr id="827" name="Isosceles Triangle 826">
                <a:extLst>
                  <a:ext uri="{FF2B5EF4-FFF2-40B4-BE49-F238E27FC236}">
                    <a16:creationId xmlns:a16="http://schemas.microsoft.com/office/drawing/2014/main" id="{439657EF-FC5F-42D7-8CCF-BB946DB385F4}"/>
                  </a:ext>
                </a:extLst>
              </p:cNvPr>
              <p:cNvSpPr/>
              <p:nvPr/>
            </p:nvSpPr>
            <p:spPr>
              <a:xfrm rot="10800000">
                <a:off x="5835491" y="4079635"/>
                <a:ext cx="65091" cy="52191"/>
              </a:xfrm>
              <a:prstGeom prst="triangle">
                <a:avLst/>
              </a:prstGeom>
              <a:noFill/>
              <a:ln w="12700" cap="flat" cmpd="sng" algn="ctr">
                <a:solidFill>
                  <a:srgbClr val="202234"/>
                </a:solidFill>
                <a:prstDash val="solid"/>
                <a:miter lim="800000"/>
              </a:ln>
              <a:effectLst/>
            </p:spPr>
            <p:txBody>
              <a:bodyPr rtlCol="0" anchor="ctr"/>
              <a:lstStyle/>
              <a:p>
                <a:pPr algn="ctr" defTabSz="932597">
                  <a:defRPr/>
                </a:pPr>
                <a:endParaRPr lang="en-US" sz="1071" kern="0">
                  <a:solidFill>
                    <a:srgbClr val="202234"/>
                  </a:solidFill>
                  <a:latin typeface="Franklin Gothic Book"/>
                </a:endParaRPr>
              </a:p>
            </p:txBody>
          </p:sp>
          <p:sp>
            <p:nvSpPr>
              <p:cNvPr id="828" name="Oval 827">
                <a:extLst>
                  <a:ext uri="{FF2B5EF4-FFF2-40B4-BE49-F238E27FC236}">
                    <a16:creationId xmlns:a16="http://schemas.microsoft.com/office/drawing/2014/main" id="{034409DD-F417-4DAC-90E8-DE56D5B5CE3A}"/>
                  </a:ext>
                </a:extLst>
              </p:cNvPr>
              <p:cNvSpPr/>
              <p:nvPr/>
            </p:nvSpPr>
            <p:spPr>
              <a:xfrm>
                <a:off x="5780714" y="4278293"/>
                <a:ext cx="30484" cy="30484"/>
              </a:xfrm>
              <a:prstGeom prst="ellipse">
                <a:avLst/>
              </a:prstGeom>
              <a:solidFill>
                <a:srgbClr val="FFFFFF"/>
              </a:solidFill>
              <a:ln w="12700" cap="flat" cmpd="sng" algn="ctr">
                <a:solidFill>
                  <a:srgbClr val="202234"/>
                </a:solidFill>
                <a:prstDash val="solid"/>
                <a:miter lim="800000"/>
              </a:ln>
              <a:effectLst/>
            </p:spPr>
            <p:txBody>
              <a:bodyPr rtlCol="0" anchor="ctr"/>
              <a:lstStyle/>
              <a:p>
                <a:pPr algn="ctr" defTabSz="932597">
                  <a:defRPr/>
                </a:pPr>
                <a:endParaRPr lang="en-US" sz="1071" kern="0">
                  <a:solidFill>
                    <a:srgbClr val="202234"/>
                  </a:solidFill>
                  <a:latin typeface="Franklin Gothic Book"/>
                </a:endParaRPr>
              </a:p>
            </p:txBody>
          </p:sp>
          <p:sp>
            <p:nvSpPr>
              <p:cNvPr id="829" name="Oval 828">
                <a:extLst>
                  <a:ext uri="{FF2B5EF4-FFF2-40B4-BE49-F238E27FC236}">
                    <a16:creationId xmlns:a16="http://schemas.microsoft.com/office/drawing/2014/main" id="{54BC9895-BD17-4B24-A571-0937719E2EBA}"/>
                  </a:ext>
                </a:extLst>
              </p:cNvPr>
              <p:cNvSpPr/>
              <p:nvPr/>
            </p:nvSpPr>
            <p:spPr>
              <a:xfrm>
                <a:off x="5780714" y="4355535"/>
                <a:ext cx="30484" cy="30484"/>
              </a:xfrm>
              <a:prstGeom prst="ellipse">
                <a:avLst/>
              </a:prstGeom>
              <a:solidFill>
                <a:srgbClr val="FFFFFF"/>
              </a:solidFill>
              <a:ln w="12700" cap="flat" cmpd="sng" algn="ctr">
                <a:solidFill>
                  <a:srgbClr val="202234"/>
                </a:solidFill>
                <a:prstDash val="solid"/>
                <a:miter lim="800000"/>
              </a:ln>
              <a:effectLst/>
            </p:spPr>
            <p:txBody>
              <a:bodyPr rtlCol="0" anchor="ctr"/>
              <a:lstStyle/>
              <a:p>
                <a:pPr algn="ctr" defTabSz="932597">
                  <a:defRPr/>
                </a:pPr>
                <a:endParaRPr lang="en-US" sz="1071" kern="0">
                  <a:solidFill>
                    <a:srgbClr val="202234"/>
                  </a:solidFill>
                  <a:latin typeface="Franklin Gothic Book"/>
                </a:endParaRPr>
              </a:p>
            </p:txBody>
          </p:sp>
          <p:sp>
            <p:nvSpPr>
              <p:cNvPr id="830" name="Oval 829">
                <a:extLst>
                  <a:ext uri="{FF2B5EF4-FFF2-40B4-BE49-F238E27FC236}">
                    <a16:creationId xmlns:a16="http://schemas.microsoft.com/office/drawing/2014/main" id="{789F0D7B-546D-4BA3-8D49-72375D2761BB}"/>
                  </a:ext>
                </a:extLst>
              </p:cNvPr>
              <p:cNvSpPr/>
              <p:nvPr/>
            </p:nvSpPr>
            <p:spPr>
              <a:xfrm>
                <a:off x="5716095" y="4278293"/>
                <a:ext cx="30484" cy="30484"/>
              </a:xfrm>
              <a:prstGeom prst="ellipse">
                <a:avLst/>
              </a:prstGeom>
              <a:solidFill>
                <a:srgbClr val="FFFFFF"/>
              </a:solidFill>
              <a:ln w="12700" cap="flat" cmpd="sng" algn="ctr">
                <a:solidFill>
                  <a:srgbClr val="202234"/>
                </a:solidFill>
                <a:prstDash val="solid"/>
                <a:miter lim="800000"/>
              </a:ln>
              <a:effectLst/>
            </p:spPr>
            <p:txBody>
              <a:bodyPr rtlCol="0" anchor="ctr"/>
              <a:lstStyle/>
              <a:p>
                <a:pPr algn="ctr" defTabSz="932597">
                  <a:defRPr/>
                </a:pPr>
                <a:endParaRPr lang="en-US" sz="1071" kern="0">
                  <a:solidFill>
                    <a:srgbClr val="202234"/>
                  </a:solidFill>
                  <a:latin typeface="Franklin Gothic Book"/>
                </a:endParaRPr>
              </a:p>
            </p:txBody>
          </p:sp>
          <p:sp>
            <p:nvSpPr>
              <p:cNvPr id="831" name="Oval 830">
                <a:extLst>
                  <a:ext uri="{FF2B5EF4-FFF2-40B4-BE49-F238E27FC236}">
                    <a16:creationId xmlns:a16="http://schemas.microsoft.com/office/drawing/2014/main" id="{2F348094-9DFE-4376-9A1B-84E42F3CA05E}"/>
                  </a:ext>
                </a:extLst>
              </p:cNvPr>
              <p:cNvSpPr/>
              <p:nvPr/>
            </p:nvSpPr>
            <p:spPr>
              <a:xfrm>
                <a:off x="5716095" y="4355535"/>
                <a:ext cx="30484" cy="30484"/>
              </a:xfrm>
              <a:prstGeom prst="ellipse">
                <a:avLst/>
              </a:prstGeom>
              <a:solidFill>
                <a:srgbClr val="FFFFFF"/>
              </a:solidFill>
              <a:ln w="12700" cap="flat" cmpd="sng" algn="ctr">
                <a:solidFill>
                  <a:srgbClr val="202234"/>
                </a:solidFill>
                <a:prstDash val="solid"/>
                <a:miter lim="800000"/>
              </a:ln>
              <a:effectLst/>
            </p:spPr>
            <p:txBody>
              <a:bodyPr rtlCol="0" anchor="ctr"/>
              <a:lstStyle/>
              <a:p>
                <a:pPr algn="ctr" defTabSz="932597">
                  <a:defRPr/>
                </a:pPr>
                <a:endParaRPr lang="en-US" sz="1071" kern="0">
                  <a:solidFill>
                    <a:srgbClr val="202234"/>
                  </a:solidFill>
                  <a:latin typeface="Franklin Gothic Book"/>
                </a:endParaRPr>
              </a:p>
            </p:txBody>
          </p:sp>
          <p:sp>
            <p:nvSpPr>
              <p:cNvPr id="832" name="Oval 831">
                <a:extLst>
                  <a:ext uri="{FF2B5EF4-FFF2-40B4-BE49-F238E27FC236}">
                    <a16:creationId xmlns:a16="http://schemas.microsoft.com/office/drawing/2014/main" id="{FA0F9546-93ED-4CF9-9922-BE1968B39C69}"/>
                  </a:ext>
                </a:extLst>
              </p:cNvPr>
              <p:cNvSpPr/>
              <p:nvPr/>
            </p:nvSpPr>
            <p:spPr>
              <a:xfrm>
                <a:off x="5648614" y="4278293"/>
                <a:ext cx="30484" cy="30484"/>
              </a:xfrm>
              <a:prstGeom prst="ellipse">
                <a:avLst/>
              </a:prstGeom>
              <a:solidFill>
                <a:srgbClr val="FFFFFF"/>
              </a:solidFill>
              <a:ln w="12700" cap="flat" cmpd="sng" algn="ctr">
                <a:solidFill>
                  <a:srgbClr val="202234"/>
                </a:solidFill>
                <a:prstDash val="solid"/>
                <a:miter lim="800000"/>
              </a:ln>
              <a:effectLst/>
            </p:spPr>
            <p:txBody>
              <a:bodyPr rtlCol="0" anchor="ctr"/>
              <a:lstStyle/>
              <a:p>
                <a:pPr algn="ctr" defTabSz="932597">
                  <a:defRPr/>
                </a:pPr>
                <a:endParaRPr lang="en-US" sz="1071" kern="0">
                  <a:solidFill>
                    <a:srgbClr val="202234"/>
                  </a:solidFill>
                  <a:latin typeface="Franklin Gothic Book"/>
                </a:endParaRPr>
              </a:p>
            </p:txBody>
          </p:sp>
          <p:sp>
            <p:nvSpPr>
              <p:cNvPr id="833" name="Oval 832">
                <a:extLst>
                  <a:ext uri="{FF2B5EF4-FFF2-40B4-BE49-F238E27FC236}">
                    <a16:creationId xmlns:a16="http://schemas.microsoft.com/office/drawing/2014/main" id="{279C722B-2982-4829-9A0C-4A6934E56667}"/>
                  </a:ext>
                </a:extLst>
              </p:cNvPr>
              <p:cNvSpPr/>
              <p:nvPr/>
            </p:nvSpPr>
            <p:spPr>
              <a:xfrm>
                <a:off x="5648614" y="4355535"/>
                <a:ext cx="30484" cy="30484"/>
              </a:xfrm>
              <a:prstGeom prst="ellipse">
                <a:avLst/>
              </a:prstGeom>
              <a:solidFill>
                <a:srgbClr val="FFFFFF"/>
              </a:solidFill>
              <a:ln w="12700" cap="flat" cmpd="sng" algn="ctr">
                <a:solidFill>
                  <a:srgbClr val="202234"/>
                </a:solidFill>
                <a:prstDash val="solid"/>
                <a:miter lim="800000"/>
              </a:ln>
              <a:effectLst/>
            </p:spPr>
            <p:txBody>
              <a:bodyPr rtlCol="0" anchor="ctr"/>
              <a:lstStyle/>
              <a:p>
                <a:pPr algn="ctr" defTabSz="932597">
                  <a:defRPr/>
                </a:pPr>
                <a:endParaRPr lang="en-US" sz="1071" kern="0">
                  <a:solidFill>
                    <a:srgbClr val="202234"/>
                  </a:solidFill>
                  <a:latin typeface="Franklin Gothic Book"/>
                </a:endParaRPr>
              </a:p>
            </p:txBody>
          </p:sp>
          <p:sp>
            <p:nvSpPr>
              <p:cNvPr id="834" name="Oval 833">
                <a:extLst>
                  <a:ext uri="{FF2B5EF4-FFF2-40B4-BE49-F238E27FC236}">
                    <a16:creationId xmlns:a16="http://schemas.microsoft.com/office/drawing/2014/main" id="{B465943C-C19D-4CC7-8832-3058D239CC64}"/>
                  </a:ext>
                </a:extLst>
              </p:cNvPr>
              <p:cNvSpPr/>
              <p:nvPr/>
            </p:nvSpPr>
            <p:spPr>
              <a:xfrm>
                <a:off x="5579630" y="4355535"/>
                <a:ext cx="30484" cy="30484"/>
              </a:xfrm>
              <a:prstGeom prst="ellipse">
                <a:avLst/>
              </a:prstGeom>
              <a:solidFill>
                <a:srgbClr val="FFFFFF"/>
              </a:solidFill>
              <a:ln w="12700" cap="flat" cmpd="sng" algn="ctr">
                <a:solidFill>
                  <a:srgbClr val="202234"/>
                </a:solidFill>
                <a:prstDash val="solid"/>
                <a:miter lim="800000"/>
              </a:ln>
              <a:effectLst/>
            </p:spPr>
            <p:txBody>
              <a:bodyPr rtlCol="0" anchor="ctr"/>
              <a:lstStyle/>
              <a:p>
                <a:pPr algn="ctr" defTabSz="932597">
                  <a:defRPr/>
                </a:pPr>
                <a:endParaRPr lang="en-US" sz="1071" kern="0">
                  <a:solidFill>
                    <a:srgbClr val="202234"/>
                  </a:solidFill>
                  <a:latin typeface="Franklin Gothic Book"/>
                </a:endParaRPr>
              </a:p>
            </p:txBody>
          </p:sp>
          <p:sp>
            <p:nvSpPr>
              <p:cNvPr id="835" name="Oval 834">
                <a:extLst>
                  <a:ext uri="{FF2B5EF4-FFF2-40B4-BE49-F238E27FC236}">
                    <a16:creationId xmlns:a16="http://schemas.microsoft.com/office/drawing/2014/main" id="{E88CF168-9097-451B-81FC-5802E3B3662E}"/>
                  </a:ext>
                </a:extLst>
              </p:cNvPr>
              <p:cNvSpPr/>
              <p:nvPr/>
            </p:nvSpPr>
            <p:spPr>
              <a:xfrm>
                <a:off x="5512149" y="4355535"/>
                <a:ext cx="30484" cy="30484"/>
              </a:xfrm>
              <a:prstGeom prst="ellipse">
                <a:avLst/>
              </a:prstGeom>
              <a:solidFill>
                <a:srgbClr val="FFFFFF"/>
              </a:solidFill>
              <a:ln w="12700" cap="flat" cmpd="sng" algn="ctr">
                <a:solidFill>
                  <a:srgbClr val="202234"/>
                </a:solidFill>
                <a:prstDash val="solid"/>
                <a:miter lim="800000"/>
              </a:ln>
              <a:effectLst/>
            </p:spPr>
            <p:txBody>
              <a:bodyPr rtlCol="0" anchor="ctr"/>
              <a:lstStyle/>
              <a:p>
                <a:pPr algn="ctr" defTabSz="932597">
                  <a:defRPr/>
                </a:pPr>
                <a:endParaRPr lang="en-US" sz="1071" kern="0">
                  <a:solidFill>
                    <a:srgbClr val="202234"/>
                  </a:solidFill>
                  <a:latin typeface="Franklin Gothic Book"/>
                </a:endParaRPr>
              </a:p>
            </p:txBody>
          </p:sp>
        </p:grpSp>
        <p:cxnSp>
          <p:nvCxnSpPr>
            <p:cNvPr id="751" name="Straight Connector 750">
              <a:extLst>
                <a:ext uri="{FF2B5EF4-FFF2-40B4-BE49-F238E27FC236}">
                  <a16:creationId xmlns:a16="http://schemas.microsoft.com/office/drawing/2014/main" id="{A3561D7C-D00E-43DB-8555-79C7EADE18C1}"/>
                </a:ext>
              </a:extLst>
            </p:cNvPr>
            <p:cNvCxnSpPr>
              <a:cxnSpLocks/>
            </p:cNvCxnSpPr>
            <p:nvPr/>
          </p:nvCxnSpPr>
          <p:spPr>
            <a:xfrm>
              <a:off x="2267585" y="4921332"/>
              <a:ext cx="1199515" cy="0"/>
            </a:xfrm>
            <a:prstGeom prst="line">
              <a:avLst/>
            </a:prstGeom>
            <a:noFill/>
            <a:ln w="22225" cap="flat" cmpd="sng" algn="ctr">
              <a:solidFill>
                <a:srgbClr val="606540"/>
              </a:solidFill>
              <a:prstDash val="sysDot"/>
              <a:miter lim="800000"/>
            </a:ln>
            <a:effectLst/>
          </p:spPr>
        </p:cxnSp>
        <p:cxnSp>
          <p:nvCxnSpPr>
            <p:cNvPr id="752" name="Straight Connector 751">
              <a:extLst>
                <a:ext uri="{FF2B5EF4-FFF2-40B4-BE49-F238E27FC236}">
                  <a16:creationId xmlns:a16="http://schemas.microsoft.com/office/drawing/2014/main" id="{0BFFDF9D-3D2C-4918-B485-6C82C5558D0C}"/>
                </a:ext>
              </a:extLst>
            </p:cNvPr>
            <p:cNvCxnSpPr>
              <a:cxnSpLocks/>
            </p:cNvCxnSpPr>
            <p:nvPr/>
          </p:nvCxnSpPr>
          <p:spPr>
            <a:xfrm flipH="1">
              <a:off x="2892112" y="4663996"/>
              <a:ext cx="0" cy="252000"/>
            </a:xfrm>
            <a:prstGeom prst="line">
              <a:avLst/>
            </a:prstGeom>
            <a:noFill/>
            <a:ln w="22225" cap="flat" cmpd="sng" algn="ctr">
              <a:solidFill>
                <a:srgbClr val="606540"/>
              </a:solidFill>
              <a:prstDash val="sysDot"/>
              <a:miter lim="800000"/>
            </a:ln>
            <a:effectLst/>
          </p:spPr>
        </p:cxnSp>
        <p:cxnSp>
          <p:nvCxnSpPr>
            <p:cNvPr id="753" name="Straight Connector 752">
              <a:extLst>
                <a:ext uri="{FF2B5EF4-FFF2-40B4-BE49-F238E27FC236}">
                  <a16:creationId xmlns:a16="http://schemas.microsoft.com/office/drawing/2014/main" id="{315499DF-57F7-4A55-874B-E5B347FC6592}"/>
                </a:ext>
              </a:extLst>
            </p:cNvPr>
            <p:cNvCxnSpPr>
              <a:cxnSpLocks/>
            </p:cNvCxnSpPr>
            <p:nvPr/>
          </p:nvCxnSpPr>
          <p:spPr>
            <a:xfrm flipV="1">
              <a:off x="4869776" y="4915996"/>
              <a:ext cx="0" cy="127973"/>
            </a:xfrm>
            <a:prstGeom prst="line">
              <a:avLst/>
            </a:prstGeom>
            <a:noFill/>
            <a:ln w="22225" cap="flat" cmpd="sng" algn="ctr">
              <a:solidFill>
                <a:srgbClr val="606540"/>
              </a:solidFill>
              <a:prstDash val="sysDot"/>
              <a:miter lim="800000"/>
            </a:ln>
            <a:effectLst/>
          </p:spPr>
        </p:cxnSp>
        <p:cxnSp>
          <p:nvCxnSpPr>
            <p:cNvPr id="754" name="Straight Connector 753">
              <a:extLst>
                <a:ext uri="{FF2B5EF4-FFF2-40B4-BE49-F238E27FC236}">
                  <a16:creationId xmlns:a16="http://schemas.microsoft.com/office/drawing/2014/main" id="{C78B5FA8-9258-45F0-AF6A-9CE08CEE8D30}"/>
                </a:ext>
              </a:extLst>
            </p:cNvPr>
            <p:cNvCxnSpPr>
              <a:cxnSpLocks/>
            </p:cNvCxnSpPr>
            <p:nvPr/>
          </p:nvCxnSpPr>
          <p:spPr>
            <a:xfrm flipV="1">
              <a:off x="6069291" y="4915996"/>
              <a:ext cx="0" cy="127973"/>
            </a:xfrm>
            <a:prstGeom prst="line">
              <a:avLst/>
            </a:prstGeom>
            <a:noFill/>
            <a:ln w="22225" cap="flat" cmpd="sng" algn="ctr">
              <a:solidFill>
                <a:srgbClr val="606540"/>
              </a:solidFill>
              <a:prstDash val="sysDot"/>
              <a:miter lim="800000"/>
            </a:ln>
            <a:effectLst/>
          </p:spPr>
        </p:cxnSp>
        <p:cxnSp>
          <p:nvCxnSpPr>
            <p:cNvPr id="755" name="Straight Connector 754">
              <a:extLst>
                <a:ext uri="{FF2B5EF4-FFF2-40B4-BE49-F238E27FC236}">
                  <a16:creationId xmlns:a16="http://schemas.microsoft.com/office/drawing/2014/main" id="{E34A22D8-7938-4BA8-BBEC-C51310A09639}"/>
                </a:ext>
              </a:extLst>
            </p:cNvPr>
            <p:cNvCxnSpPr>
              <a:cxnSpLocks/>
            </p:cNvCxnSpPr>
            <p:nvPr/>
          </p:nvCxnSpPr>
          <p:spPr>
            <a:xfrm>
              <a:off x="4869776" y="4915996"/>
              <a:ext cx="1199515" cy="0"/>
            </a:xfrm>
            <a:prstGeom prst="line">
              <a:avLst/>
            </a:prstGeom>
            <a:noFill/>
            <a:ln w="22225" cap="flat" cmpd="sng" algn="ctr">
              <a:solidFill>
                <a:srgbClr val="606540"/>
              </a:solidFill>
              <a:prstDash val="sysDot"/>
              <a:miter lim="800000"/>
            </a:ln>
            <a:effectLst/>
          </p:spPr>
        </p:cxnSp>
        <p:cxnSp>
          <p:nvCxnSpPr>
            <p:cNvPr id="756" name="Straight Connector 755">
              <a:extLst>
                <a:ext uri="{FF2B5EF4-FFF2-40B4-BE49-F238E27FC236}">
                  <a16:creationId xmlns:a16="http://schemas.microsoft.com/office/drawing/2014/main" id="{C57332FB-7297-46BD-A694-C73CBD62162C}"/>
                </a:ext>
              </a:extLst>
            </p:cNvPr>
            <p:cNvCxnSpPr>
              <a:cxnSpLocks/>
            </p:cNvCxnSpPr>
            <p:nvPr/>
          </p:nvCxnSpPr>
          <p:spPr>
            <a:xfrm flipH="1">
              <a:off x="5494303" y="4658660"/>
              <a:ext cx="0" cy="252000"/>
            </a:xfrm>
            <a:prstGeom prst="line">
              <a:avLst/>
            </a:prstGeom>
            <a:noFill/>
            <a:ln w="22225" cap="flat" cmpd="sng" algn="ctr">
              <a:solidFill>
                <a:srgbClr val="606540"/>
              </a:solidFill>
              <a:prstDash val="sysDot"/>
              <a:miter lim="800000"/>
            </a:ln>
            <a:effectLst/>
          </p:spPr>
        </p:cxnSp>
        <p:sp>
          <p:nvSpPr>
            <p:cNvPr id="757" name="Rectangle 756">
              <a:extLst>
                <a:ext uri="{FF2B5EF4-FFF2-40B4-BE49-F238E27FC236}">
                  <a16:creationId xmlns:a16="http://schemas.microsoft.com/office/drawing/2014/main" id="{047CD364-AA1E-40A5-A734-85A15A17E1B3}"/>
                </a:ext>
              </a:extLst>
            </p:cNvPr>
            <p:cNvSpPr/>
            <p:nvPr/>
          </p:nvSpPr>
          <p:spPr>
            <a:xfrm>
              <a:off x="1510987" y="905372"/>
              <a:ext cx="682568" cy="316592"/>
            </a:xfrm>
            <a:prstGeom prst="rect">
              <a:avLst/>
            </a:prstGeom>
            <a:gradFill rotWithShape="1">
              <a:gsLst>
                <a:gs pos="0">
                  <a:srgbClr val="DEDFD8">
                    <a:satMod val="103000"/>
                    <a:lumMod val="102000"/>
                    <a:tint val="94000"/>
                  </a:srgbClr>
                </a:gs>
                <a:gs pos="50000">
                  <a:srgbClr val="DEDFD8">
                    <a:satMod val="110000"/>
                    <a:lumMod val="100000"/>
                    <a:shade val="100000"/>
                  </a:srgbClr>
                </a:gs>
                <a:gs pos="100000">
                  <a:srgbClr val="DEDFD8">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32597">
                <a:defRPr/>
              </a:pPr>
              <a:r>
                <a:rPr lang="en-US" sz="612" kern="0" dirty="0">
                  <a:solidFill>
                    <a:srgbClr val="202234"/>
                  </a:solidFill>
                  <a:latin typeface="Franklin Gothic Book"/>
                </a:rPr>
                <a:t>Level 4 &amp; 5 </a:t>
              </a:r>
            </a:p>
          </p:txBody>
        </p:sp>
        <p:sp>
          <p:nvSpPr>
            <p:cNvPr id="758" name="Rectangle 757">
              <a:extLst>
                <a:ext uri="{FF2B5EF4-FFF2-40B4-BE49-F238E27FC236}">
                  <a16:creationId xmlns:a16="http://schemas.microsoft.com/office/drawing/2014/main" id="{054B4638-48FB-4DAB-8F14-2D5355893A44}"/>
                </a:ext>
              </a:extLst>
            </p:cNvPr>
            <p:cNvSpPr/>
            <p:nvPr/>
          </p:nvSpPr>
          <p:spPr>
            <a:xfrm>
              <a:off x="1510987" y="1863713"/>
              <a:ext cx="682568" cy="316592"/>
            </a:xfrm>
            <a:prstGeom prst="rect">
              <a:avLst/>
            </a:prstGeom>
            <a:gradFill rotWithShape="1">
              <a:gsLst>
                <a:gs pos="0">
                  <a:srgbClr val="DEDFD8">
                    <a:satMod val="103000"/>
                    <a:lumMod val="102000"/>
                    <a:tint val="94000"/>
                  </a:srgbClr>
                </a:gs>
                <a:gs pos="50000">
                  <a:srgbClr val="DEDFD8">
                    <a:satMod val="110000"/>
                    <a:lumMod val="100000"/>
                    <a:shade val="100000"/>
                  </a:srgbClr>
                </a:gs>
                <a:gs pos="100000">
                  <a:srgbClr val="DEDFD8">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32597">
                <a:defRPr/>
              </a:pPr>
              <a:r>
                <a:rPr lang="en-US" sz="612" kern="0" dirty="0">
                  <a:solidFill>
                    <a:srgbClr val="202234"/>
                  </a:solidFill>
                  <a:latin typeface="Franklin Gothic Book"/>
                </a:rPr>
                <a:t>Level 3/ 3.5 </a:t>
              </a:r>
            </a:p>
          </p:txBody>
        </p:sp>
        <p:sp>
          <p:nvSpPr>
            <p:cNvPr id="759" name="Rectangle 758">
              <a:extLst>
                <a:ext uri="{FF2B5EF4-FFF2-40B4-BE49-F238E27FC236}">
                  <a16:creationId xmlns:a16="http://schemas.microsoft.com/office/drawing/2014/main" id="{CCA6903E-83A6-4D55-A247-BA8CF5F56434}"/>
                </a:ext>
              </a:extLst>
            </p:cNvPr>
            <p:cNvSpPr/>
            <p:nvPr/>
          </p:nvSpPr>
          <p:spPr>
            <a:xfrm>
              <a:off x="1510987" y="2768178"/>
              <a:ext cx="682568" cy="316592"/>
            </a:xfrm>
            <a:prstGeom prst="rect">
              <a:avLst/>
            </a:prstGeom>
            <a:gradFill rotWithShape="1">
              <a:gsLst>
                <a:gs pos="0">
                  <a:srgbClr val="DEDFD8">
                    <a:satMod val="103000"/>
                    <a:lumMod val="102000"/>
                    <a:tint val="94000"/>
                  </a:srgbClr>
                </a:gs>
                <a:gs pos="50000">
                  <a:srgbClr val="DEDFD8">
                    <a:satMod val="110000"/>
                    <a:lumMod val="100000"/>
                    <a:shade val="100000"/>
                  </a:srgbClr>
                </a:gs>
                <a:gs pos="100000">
                  <a:srgbClr val="DEDFD8">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32597">
                <a:defRPr/>
              </a:pPr>
              <a:r>
                <a:rPr lang="en-US" sz="612" kern="0" dirty="0">
                  <a:solidFill>
                    <a:srgbClr val="202234"/>
                  </a:solidFill>
                  <a:latin typeface="Franklin Gothic Book"/>
                </a:rPr>
                <a:t>Level 2 </a:t>
              </a:r>
            </a:p>
          </p:txBody>
        </p:sp>
        <p:sp>
          <p:nvSpPr>
            <p:cNvPr id="760" name="Rectangle 759">
              <a:extLst>
                <a:ext uri="{FF2B5EF4-FFF2-40B4-BE49-F238E27FC236}">
                  <a16:creationId xmlns:a16="http://schemas.microsoft.com/office/drawing/2014/main" id="{C11BB8EE-4B70-4F4A-8CA2-1918DEB06FB4}"/>
                </a:ext>
              </a:extLst>
            </p:cNvPr>
            <p:cNvSpPr/>
            <p:nvPr/>
          </p:nvSpPr>
          <p:spPr>
            <a:xfrm>
              <a:off x="1510987" y="3750395"/>
              <a:ext cx="682568" cy="316592"/>
            </a:xfrm>
            <a:prstGeom prst="rect">
              <a:avLst/>
            </a:prstGeom>
            <a:gradFill rotWithShape="1">
              <a:gsLst>
                <a:gs pos="0">
                  <a:srgbClr val="DEDFD8">
                    <a:satMod val="103000"/>
                    <a:lumMod val="102000"/>
                    <a:tint val="94000"/>
                  </a:srgbClr>
                </a:gs>
                <a:gs pos="50000">
                  <a:srgbClr val="DEDFD8">
                    <a:satMod val="110000"/>
                    <a:lumMod val="100000"/>
                    <a:shade val="100000"/>
                  </a:srgbClr>
                </a:gs>
                <a:gs pos="100000">
                  <a:srgbClr val="DEDFD8">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32597">
                <a:defRPr/>
              </a:pPr>
              <a:r>
                <a:rPr lang="en-US" sz="612" kern="0" dirty="0">
                  <a:solidFill>
                    <a:srgbClr val="202234"/>
                  </a:solidFill>
                  <a:latin typeface="Franklin Gothic Book"/>
                </a:rPr>
                <a:t>Level 1</a:t>
              </a:r>
            </a:p>
          </p:txBody>
        </p:sp>
        <p:sp>
          <p:nvSpPr>
            <p:cNvPr id="761" name="TextBox 760">
              <a:extLst>
                <a:ext uri="{FF2B5EF4-FFF2-40B4-BE49-F238E27FC236}">
                  <a16:creationId xmlns:a16="http://schemas.microsoft.com/office/drawing/2014/main" id="{8BD45A79-7B15-449B-BDB5-28A84A7B9652}"/>
                </a:ext>
              </a:extLst>
            </p:cNvPr>
            <p:cNvSpPr txBox="1"/>
            <p:nvPr/>
          </p:nvSpPr>
          <p:spPr>
            <a:xfrm>
              <a:off x="1245676" y="3549927"/>
              <a:ext cx="1225774" cy="305589"/>
            </a:xfrm>
            <a:prstGeom prst="rect">
              <a:avLst/>
            </a:prstGeom>
            <a:noFill/>
          </p:spPr>
          <p:txBody>
            <a:bodyPr wrap="none" rtlCol="0">
              <a:spAutoFit/>
            </a:bodyPr>
            <a:lstStyle/>
            <a:p>
              <a:pPr defTabSz="932597">
                <a:defRPr/>
              </a:pPr>
              <a:r>
                <a:rPr lang="en-US" sz="816" kern="0" dirty="0">
                  <a:solidFill>
                    <a:srgbClr val="202234"/>
                  </a:solidFill>
                  <a:latin typeface="Franklin Gothic Book"/>
                </a:rPr>
                <a:t>Process Control</a:t>
              </a:r>
            </a:p>
          </p:txBody>
        </p:sp>
        <p:sp>
          <p:nvSpPr>
            <p:cNvPr id="762" name="TextBox 761">
              <a:extLst>
                <a:ext uri="{FF2B5EF4-FFF2-40B4-BE49-F238E27FC236}">
                  <a16:creationId xmlns:a16="http://schemas.microsoft.com/office/drawing/2014/main" id="{557CB8C9-D13E-42D3-8941-29CA5C387E9A}"/>
                </a:ext>
              </a:extLst>
            </p:cNvPr>
            <p:cNvSpPr txBox="1"/>
            <p:nvPr/>
          </p:nvSpPr>
          <p:spPr>
            <a:xfrm>
              <a:off x="1361059" y="2559179"/>
              <a:ext cx="978461" cy="305589"/>
            </a:xfrm>
            <a:prstGeom prst="rect">
              <a:avLst/>
            </a:prstGeom>
            <a:noFill/>
          </p:spPr>
          <p:txBody>
            <a:bodyPr wrap="none" rtlCol="0">
              <a:spAutoFit/>
            </a:bodyPr>
            <a:lstStyle/>
            <a:p>
              <a:pPr defTabSz="932597">
                <a:defRPr/>
              </a:pPr>
              <a:r>
                <a:rPr lang="en-US" sz="816" kern="0" dirty="0">
                  <a:solidFill>
                    <a:srgbClr val="202234"/>
                  </a:solidFill>
                  <a:latin typeface="Franklin Gothic Book"/>
                </a:rPr>
                <a:t>Supervisory</a:t>
              </a:r>
            </a:p>
          </p:txBody>
        </p:sp>
        <p:sp>
          <p:nvSpPr>
            <p:cNvPr id="763" name="TextBox 762">
              <a:extLst>
                <a:ext uri="{FF2B5EF4-FFF2-40B4-BE49-F238E27FC236}">
                  <a16:creationId xmlns:a16="http://schemas.microsoft.com/office/drawing/2014/main" id="{A4F13C83-EBAF-4CBE-9803-2C1CC4FE38AF}"/>
                </a:ext>
              </a:extLst>
            </p:cNvPr>
            <p:cNvSpPr txBox="1"/>
            <p:nvPr/>
          </p:nvSpPr>
          <p:spPr>
            <a:xfrm>
              <a:off x="1292690" y="1666952"/>
              <a:ext cx="1165071" cy="305589"/>
            </a:xfrm>
            <a:prstGeom prst="rect">
              <a:avLst/>
            </a:prstGeom>
            <a:noFill/>
          </p:spPr>
          <p:txBody>
            <a:bodyPr wrap="none" rtlCol="0">
              <a:spAutoFit/>
            </a:bodyPr>
            <a:lstStyle/>
            <a:p>
              <a:pPr defTabSz="932597">
                <a:defRPr/>
              </a:pPr>
              <a:r>
                <a:rPr lang="en-US" sz="816" kern="0" dirty="0">
                  <a:solidFill>
                    <a:srgbClr val="202234"/>
                  </a:solidFill>
                  <a:latin typeface="Franklin Gothic Book"/>
                </a:rPr>
                <a:t>Industrial DMZ</a:t>
              </a:r>
            </a:p>
          </p:txBody>
        </p:sp>
        <p:sp>
          <p:nvSpPr>
            <p:cNvPr id="764" name="TextBox 763">
              <a:extLst>
                <a:ext uri="{FF2B5EF4-FFF2-40B4-BE49-F238E27FC236}">
                  <a16:creationId xmlns:a16="http://schemas.microsoft.com/office/drawing/2014/main" id="{9BF7B0B5-1730-4AF4-BD2F-45D559F635A2}"/>
                </a:ext>
              </a:extLst>
            </p:cNvPr>
            <p:cNvSpPr txBox="1"/>
            <p:nvPr/>
          </p:nvSpPr>
          <p:spPr>
            <a:xfrm>
              <a:off x="1436908" y="673056"/>
              <a:ext cx="895274" cy="305589"/>
            </a:xfrm>
            <a:prstGeom prst="rect">
              <a:avLst/>
            </a:prstGeom>
            <a:noFill/>
          </p:spPr>
          <p:txBody>
            <a:bodyPr wrap="none" rtlCol="0">
              <a:spAutoFit/>
            </a:bodyPr>
            <a:lstStyle/>
            <a:p>
              <a:pPr defTabSz="932597">
                <a:defRPr/>
              </a:pPr>
              <a:r>
                <a:rPr lang="en-US" sz="816" kern="0" dirty="0">
                  <a:solidFill>
                    <a:srgbClr val="202234"/>
                  </a:solidFill>
                  <a:latin typeface="Franklin Gothic Book"/>
                </a:rPr>
                <a:t>Enterprise</a:t>
              </a:r>
            </a:p>
          </p:txBody>
        </p:sp>
        <p:sp>
          <p:nvSpPr>
            <p:cNvPr id="765" name="Rectangle 764">
              <a:extLst>
                <a:ext uri="{FF2B5EF4-FFF2-40B4-BE49-F238E27FC236}">
                  <a16:creationId xmlns:a16="http://schemas.microsoft.com/office/drawing/2014/main" id="{004FE98C-6F23-4C5D-AC88-E78875317874}"/>
                </a:ext>
              </a:extLst>
            </p:cNvPr>
            <p:cNvSpPr/>
            <p:nvPr/>
          </p:nvSpPr>
          <p:spPr>
            <a:xfrm>
              <a:off x="1510987" y="4727377"/>
              <a:ext cx="682568" cy="316592"/>
            </a:xfrm>
            <a:prstGeom prst="rect">
              <a:avLst/>
            </a:prstGeom>
            <a:gradFill rotWithShape="1">
              <a:gsLst>
                <a:gs pos="0">
                  <a:srgbClr val="DEDFD8">
                    <a:satMod val="103000"/>
                    <a:lumMod val="102000"/>
                    <a:tint val="94000"/>
                  </a:srgbClr>
                </a:gs>
                <a:gs pos="50000">
                  <a:srgbClr val="DEDFD8">
                    <a:satMod val="110000"/>
                    <a:lumMod val="100000"/>
                    <a:shade val="100000"/>
                  </a:srgbClr>
                </a:gs>
                <a:gs pos="100000">
                  <a:srgbClr val="DEDFD8">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32597">
                <a:defRPr/>
              </a:pPr>
              <a:r>
                <a:rPr lang="en-US" sz="612" kern="0" dirty="0">
                  <a:solidFill>
                    <a:srgbClr val="202234"/>
                  </a:solidFill>
                  <a:latin typeface="Franklin Gothic Book"/>
                </a:rPr>
                <a:t>Level 0</a:t>
              </a:r>
            </a:p>
          </p:txBody>
        </p:sp>
        <p:sp>
          <p:nvSpPr>
            <p:cNvPr id="766" name="TextBox 765">
              <a:extLst>
                <a:ext uri="{FF2B5EF4-FFF2-40B4-BE49-F238E27FC236}">
                  <a16:creationId xmlns:a16="http://schemas.microsoft.com/office/drawing/2014/main" id="{FCD35731-6890-425C-9F90-941F9BB3FE8D}"/>
                </a:ext>
              </a:extLst>
            </p:cNvPr>
            <p:cNvSpPr txBox="1"/>
            <p:nvPr/>
          </p:nvSpPr>
          <p:spPr>
            <a:xfrm>
              <a:off x="1331682" y="4505581"/>
              <a:ext cx="1018931" cy="305589"/>
            </a:xfrm>
            <a:prstGeom prst="rect">
              <a:avLst/>
            </a:prstGeom>
            <a:noFill/>
          </p:spPr>
          <p:txBody>
            <a:bodyPr wrap="none" rtlCol="0">
              <a:spAutoFit/>
            </a:bodyPr>
            <a:lstStyle/>
            <a:p>
              <a:pPr defTabSz="932597">
                <a:defRPr/>
              </a:pPr>
              <a:r>
                <a:rPr lang="en-US" sz="816" kern="0" dirty="0">
                  <a:solidFill>
                    <a:srgbClr val="202234"/>
                  </a:solidFill>
                  <a:latin typeface="Franklin Gothic Book"/>
                </a:rPr>
                <a:t>Field control</a:t>
              </a:r>
            </a:p>
          </p:txBody>
        </p:sp>
        <p:cxnSp>
          <p:nvCxnSpPr>
            <p:cNvPr id="767" name="Straight Connector 766">
              <a:extLst>
                <a:ext uri="{FF2B5EF4-FFF2-40B4-BE49-F238E27FC236}">
                  <a16:creationId xmlns:a16="http://schemas.microsoft.com/office/drawing/2014/main" id="{CD9808BF-A65C-4456-B9DE-EA9605474519}"/>
                </a:ext>
              </a:extLst>
            </p:cNvPr>
            <p:cNvCxnSpPr>
              <a:cxnSpLocks/>
            </p:cNvCxnSpPr>
            <p:nvPr/>
          </p:nvCxnSpPr>
          <p:spPr>
            <a:xfrm flipV="1">
              <a:off x="6108032" y="1514512"/>
              <a:ext cx="0" cy="427818"/>
            </a:xfrm>
            <a:prstGeom prst="line">
              <a:avLst/>
            </a:prstGeom>
            <a:noFill/>
            <a:ln w="22225" cap="flat" cmpd="sng" algn="ctr">
              <a:solidFill>
                <a:srgbClr val="C98258"/>
              </a:solidFill>
              <a:prstDash val="sysDot"/>
              <a:miter lim="800000"/>
            </a:ln>
            <a:effectLst/>
          </p:spPr>
        </p:cxnSp>
        <p:pic>
          <p:nvPicPr>
            <p:cNvPr id="768" name="Picture 2" descr="Related image">
              <a:extLst>
                <a:ext uri="{FF2B5EF4-FFF2-40B4-BE49-F238E27FC236}">
                  <a16:creationId xmlns:a16="http://schemas.microsoft.com/office/drawing/2014/main" id="{11508BFB-0F16-44B2-B6DA-F7DA83EC6257}"/>
                </a:ext>
              </a:extLst>
            </p:cNvPr>
            <p:cNvPicPr>
              <a:picLocks noChangeAspect="1" noChangeArrowheads="1"/>
            </p:cNvPicPr>
            <p:nvPr/>
          </p:nvPicPr>
          <p:blipFill rotWithShape="1">
            <a:blip r:embed="rId8" cstate="print">
              <a:duotone>
                <a:srgbClr val="FFFFFF">
                  <a:shade val="45000"/>
                  <a:satMod val="135000"/>
                </a:srgbClr>
                <a:prstClr val="white"/>
              </a:duotone>
              <a:extLst>
                <a:ext uri="{28A0092B-C50C-407E-A947-70E740481C1C}">
                  <a14:useLocalDpi xmlns:a14="http://schemas.microsoft.com/office/drawing/2010/main" val="0"/>
                </a:ext>
              </a:extLst>
            </a:blip>
            <a:srcRect r="-68"/>
            <a:stretch/>
          </p:blipFill>
          <p:spPr bwMode="auto">
            <a:xfrm>
              <a:off x="4122451" y="3820085"/>
              <a:ext cx="622313" cy="300257"/>
            </a:xfrm>
            <a:prstGeom prst="rect">
              <a:avLst/>
            </a:prstGeom>
            <a:noFill/>
            <a:extLst>
              <a:ext uri="{909E8E84-426E-40DD-AFC4-6F175D3DCCD1}">
                <a14:hiddenFill xmlns:a14="http://schemas.microsoft.com/office/drawing/2010/main">
                  <a:solidFill>
                    <a:srgbClr val="FFFFFF"/>
                  </a:solidFill>
                </a14:hiddenFill>
              </a:ext>
            </a:extLst>
          </p:spPr>
        </p:pic>
        <p:pic>
          <p:nvPicPr>
            <p:cNvPr id="769" name="Picture 2" descr="Related image">
              <a:extLst>
                <a:ext uri="{FF2B5EF4-FFF2-40B4-BE49-F238E27FC236}">
                  <a16:creationId xmlns:a16="http://schemas.microsoft.com/office/drawing/2014/main" id="{1530DEBE-FE96-4CD1-907D-2FED52D408A8}"/>
                </a:ext>
              </a:extLst>
            </p:cNvPr>
            <p:cNvPicPr>
              <a:picLocks noChangeAspect="1" noChangeArrowheads="1"/>
            </p:cNvPicPr>
            <p:nvPr/>
          </p:nvPicPr>
          <p:blipFill rotWithShape="1">
            <a:blip r:embed="rId8" cstate="print">
              <a:duotone>
                <a:srgbClr val="FFFFFF">
                  <a:shade val="45000"/>
                  <a:satMod val="135000"/>
                </a:srgbClr>
                <a:prstClr val="white"/>
              </a:duotone>
              <a:extLst>
                <a:ext uri="{28A0092B-C50C-407E-A947-70E740481C1C}">
                  <a14:useLocalDpi xmlns:a14="http://schemas.microsoft.com/office/drawing/2010/main" val="0"/>
                </a:ext>
              </a:extLst>
            </a:blip>
            <a:srcRect r="-68"/>
            <a:stretch/>
          </p:blipFill>
          <p:spPr bwMode="auto">
            <a:xfrm>
              <a:off x="4103700" y="2869238"/>
              <a:ext cx="622313" cy="300257"/>
            </a:xfrm>
            <a:prstGeom prst="rect">
              <a:avLst/>
            </a:prstGeom>
            <a:noFill/>
            <a:extLst>
              <a:ext uri="{909E8E84-426E-40DD-AFC4-6F175D3DCCD1}">
                <a14:hiddenFill xmlns:a14="http://schemas.microsoft.com/office/drawing/2010/main">
                  <a:solidFill>
                    <a:srgbClr val="FFFFFF"/>
                  </a:solidFill>
                </a14:hiddenFill>
              </a:ext>
            </a:extLst>
          </p:spPr>
        </p:pic>
        <p:pic>
          <p:nvPicPr>
            <p:cNvPr id="770" name="Picture 2" descr="Related image">
              <a:extLst>
                <a:ext uri="{FF2B5EF4-FFF2-40B4-BE49-F238E27FC236}">
                  <a16:creationId xmlns:a16="http://schemas.microsoft.com/office/drawing/2014/main" id="{9A4D68EF-19A0-4FC8-B56C-DFAF79F22CC4}"/>
                </a:ext>
              </a:extLst>
            </p:cNvPr>
            <p:cNvPicPr>
              <a:picLocks noChangeAspect="1" noChangeArrowheads="1"/>
            </p:cNvPicPr>
            <p:nvPr/>
          </p:nvPicPr>
          <p:blipFill rotWithShape="1">
            <a:blip r:embed="rId8" cstate="print">
              <a:duotone>
                <a:srgbClr val="FFFFFF">
                  <a:shade val="45000"/>
                  <a:satMod val="135000"/>
                </a:srgbClr>
                <a:prstClr val="white"/>
              </a:duotone>
              <a:extLst>
                <a:ext uri="{28A0092B-C50C-407E-A947-70E740481C1C}">
                  <a14:useLocalDpi xmlns:a14="http://schemas.microsoft.com/office/drawing/2010/main" val="0"/>
                </a:ext>
              </a:extLst>
            </a:blip>
            <a:srcRect r="-68"/>
            <a:stretch/>
          </p:blipFill>
          <p:spPr bwMode="auto">
            <a:xfrm>
              <a:off x="4155441" y="1908254"/>
              <a:ext cx="622313" cy="300257"/>
            </a:xfrm>
            <a:prstGeom prst="rect">
              <a:avLst/>
            </a:prstGeom>
            <a:noFill/>
            <a:extLst>
              <a:ext uri="{909E8E84-426E-40DD-AFC4-6F175D3DCCD1}">
                <a14:hiddenFill xmlns:a14="http://schemas.microsoft.com/office/drawing/2010/main">
                  <a:solidFill>
                    <a:srgbClr val="FFFFFF"/>
                  </a:solidFill>
                </a14:hiddenFill>
              </a:ext>
            </a:extLst>
          </p:spPr>
        </p:pic>
        <p:grpSp>
          <p:nvGrpSpPr>
            <p:cNvPr id="771" name="Group 770">
              <a:extLst>
                <a:ext uri="{FF2B5EF4-FFF2-40B4-BE49-F238E27FC236}">
                  <a16:creationId xmlns:a16="http://schemas.microsoft.com/office/drawing/2014/main" id="{5EEF080A-0893-4D3B-A2FC-9AE34614DF37}"/>
                </a:ext>
              </a:extLst>
            </p:cNvPr>
            <p:cNvGrpSpPr/>
            <p:nvPr/>
          </p:nvGrpSpPr>
          <p:grpSpPr>
            <a:xfrm>
              <a:off x="4136702" y="3221072"/>
              <a:ext cx="981487" cy="851615"/>
              <a:chOff x="4136702" y="3221072"/>
              <a:chExt cx="981487" cy="851615"/>
            </a:xfrm>
          </p:grpSpPr>
          <p:grpSp>
            <p:nvGrpSpPr>
              <p:cNvPr id="784" name="Group 783">
                <a:extLst>
                  <a:ext uri="{FF2B5EF4-FFF2-40B4-BE49-F238E27FC236}">
                    <a16:creationId xmlns:a16="http://schemas.microsoft.com/office/drawing/2014/main" id="{D891EDBD-FCA5-497A-BE0D-E8893AFB2992}"/>
                  </a:ext>
                </a:extLst>
              </p:cNvPr>
              <p:cNvGrpSpPr/>
              <p:nvPr/>
            </p:nvGrpSpPr>
            <p:grpSpPr>
              <a:xfrm>
                <a:off x="4136702" y="3338297"/>
                <a:ext cx="587701" cy="376784"/>
                <a:chOff x="7754748" y="362046"/>
                <a:chExt cx="2884677" cy="1690341"/>
              </a:xfrm>
            </p:grpSpPr>
            <p:pic>
              <p:nvPicPr>
                <p:cNvPr id="788" name="Picture 787">
                  <a:extLst>
                    <a:ext uri="{FF2B5EF4-FFF2-40B4-BE49-F238E27FC236}">
                      <a16:creationId xmlns:a16="http://schemas.microsoft.com/office/drawing/2014/main" id="{68D4D28E-DC41-45F6-AA9D-29B0824C077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7823419" y="362046"/>
                  <a:ext cx="2816006" cy="1690341"/>
                </a:xfrm>
                <a:prstGeom prst="rect">
                  <a:avLst/>
                </a:prstGeom>
              </p:spPr>
            </p:pic>
            <p:pic>
              <p:nvPicPr>
                <p:cNvPr id="789" name="Picture 788" descr="A picture containing clipart&#10;&#10;Description automatically generated">
                  <a:extLst>
                    <a:ext uri="{FF2B5EF4-FFF2-40B4-BE49-F238E27FC236}">
                      <a16:creationId xmlns:a16="http://schemas.microsoft.com/office/drawing/2014/main" id="{15EE158D-74B0-4986-8848-F72D024EF95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64421">
                  <a:off x="7754748" y="1328261"/>
                  <a:ext cx="1093158" cy="316930"/>
                </a:xfrm>
                <a:prstGeom prst="rect">
                  <a:avLst/>
                </a:prstGeom>
                <a:scene3d>
                  <a:camera prst="orthographicFront">
                    <a:rot lat="2385432" lon="3124554" rev="1761182"/>
                  </a:camera>
                  <a:lightRig rig="threePt" dir="t">
                    <a:rot lat="0" lon="0" rev="0"/>
                  </a:lightRig>
                </a:scene3d>
                <a:sp3d/>
              </p:spPr>
            </p:pic>
          </p:grpSp>
          <p:sp>
            <p:nvSpPr>
              <p:cNvPr id="785" name="Arrow: Down 784">
                <a:extLst>
                  <a:ext uri="{FF2B5EF4-FFF2-40B4-BE49-F238E27FC236}">
                    <a16:creationId xmlns:a16="http://schemas.microsoft.com/office/drawing/2014/main" id="{0963A46A-B8D9-4F49-A9CE-2E4B96B26846}"/>
                  </a:ext>
                </a:extLst>
              </p:cNvPr>
              <p:cNvSpPr/>
              <p:nvPr/>
            </p:nvSpPr>
            <p:spPr>
              <a:xfrm>
                <a:off x="4356387" y="3221072"/>
                <a:ext cx="122279" cy="115570"/>
              </a:xfrm>
              <a:prstGeom prst="downArrow">
                <a:avLst/>
              </a:prstGeom>
              <a:solidFill>
                <a:srgbClr val="3E5B71"/>
              </a:solidFill>
              <a:ln w="12700" cap="flat" cmpd="sng" algn="ctr">
                <a:solidFill>
                  <a:srgbClr val="3E5B71">
                    <a:shade val="50000"/>
                  </a:srgbClr>
                </a:solidFill>
                <a:prstDash val="solid"/>
                <a:miter lim="800000"/>
              </a:ln>
              <a:effectLst/>
            </p:spPr>
            <p:txBody>
              <a:bodyPr rtlCol="0" anchor="ctr"/>
              <a:lstStyle/>
              <a:p>
                <a:pPr algn="ctr" defTabSz="932597">
                  <a:defRPr/>
                </a:pPr>
                <a:endParaRPr lang="en-US" sz="1020" kern="0">
                  <a:solidFill>
                    <a:srgbClr val="FFFFFF"/>
                  </a:solidFill>
                  <a:latin typeface="Franklin Gothic Book"/>
                </a:endParaRPr>
              </a:p>
            </p:txBody>
          </p:sp>
          <p:sp>
            <p:nvSpPr>
              <p:cNvPr id="786" name="Arrow: Down 785">
                <a:extLst>
                  <a:ext uri="{FF2B5EF4-FFF2-40B4-BE49-F238E27FC236}">
                    <a16:creationId xmlns:a16="http://schemas.microsoft.com/office/drawing/2014/main" id="{A6F43DB9-4346-4438-91E8-F9728335FE03}"/>
                  </a:ext>
                </a:extLst>
              </p:cNvPr>
              <p:cNvSpPr/>
              <p:nvPr/>
            </p:nvSpPr>
            <p:spPr>
              <a:xfrm rot="10800000">
                <a:off x="4356387" y="3723932"/>
                <a:ext cx="122279" cy="115570"/>
              </a:xfrm>
              <a:prstGeom prst="downArrow">
                <a:avLst/>
              </a:prstGeom>
              <a:solidFill>
                <a:srgbClr val="3E5B71"/>
              </a:solidFill>
              <a:ln w="12700" cap="flat" cmpd="sng" algn="ctr">
                <a:solidFill>
                  <a:srgbClr val="3E5B71">
                    <a:shade val="50000"/>
                  </a:srgbClr>
                </a:solidFill>
                <a:prstDash val="solid"/>
                <a:miter lim="800000"/>
              </a:ln>
              <a:effectLst/>
            </p:spPr>
            <p:txBody>
              <a:bodyPr rtlCol="0" anchor="ctr"/>
              <a:lstStyle/>
              <a:p>
                <a:pPr algn="ctr" defTabSz="932597">
                  <a:defRPr/>
                </a:pPr>
                <a:endParaRPr lang="en-US" sz="1020" kern="0">
                  <a:solidFill>
                    <a:srgbClr val="FFFFFF"/>
                  </a:solidFill>
                  <a:latin typeface="Franklin Gothic Book"/>
                </a:endParaRPr>
              </a:p>
            </p:txBody>
          </p:sp>
          <p:sp>
            <p:nvSpPr>
              <p:cNvPr id="787" name="TextBox 786">
                <a:extLst>
                  <a:ext uri="{FF2B5EF4-FFF2-40B4-BE49-F238E27FC236}">
                    <a16:creationId xmlns:a16="http://schemas.microsoft.com/office/drawing/2014/main" id="{8467A56D-804D-471F-AC5A-48DE12D83F7B}"/>
                  </a:ext>
                </a:extLst>
              </p:cNvPr>
              <p:cNvSpPr txBox="1"/>
              <p:nvPr/>
            </p:nvSpPr>
            <p:spPr>
              <a:xfrm>
                <a:off x="4383676" y="3427586"/>
                <a:ext cx="734513" cy="645101"/>
              </a:xfrm>
              <a:prstGeom prst="rect">
                <a:avLst/>
              </a:prstGeom>
              <a:noFill/>
            </p:spPr>
            <p:txBody>
              <a:bodyPr wrap="none" rtlCol="0">
                <a:spAutoFit/>
              </a:bodyPr>
              <a:lstStyle/>
              <a:p>
                <a:pPr algn="ctr" defTabSz="932597">
                  <a:defRPr/>
                </a:pPr>
                <a:br>
                  <a:rPr lang="en-US" sz="612" b="1" kern="0" dirty="0">
                    <a:solidFill>
                      <a:srgbClr val="202234"/>
                    </a:solidFill>
                    <a:latin typeface="Franklin Gothic Book"/>
                  </a:rPr>
                </a:br>
                <a:r>
                  <a:rPr lang="en-US" sz="612" b="1" kern="0" dirty="0">
                    <a:solidFill>
                      <a:srgbClr val="202234"/>
                    </a:solidFill>
                    <a:latin typeface="Franklin Gothic Book"/>
                  </a:rPr>
                  <a:t>Defender </a:t>
                </a:r>
              </a:p>
              <a:p>
                <a:pPr algn="ctr" defTabSz="932597">
                  <a:defRPr/>
                </a:pPr>
                <a:r>
                  <a:rPr lang="en-US" sz="612" b="1" kern="0" dirty="0">
                    <a:solidFill>
                      <a:srgbClr val="202234"/>
                    </a:solidFill>
                    <a:latin typeface="Franklin Gothic Book"/>
                  </a:rPr>
                  <a:t>for </a:t>
                </a:r>
              </a:p>
              <a:p>
                <a:pPr algn="ctr" defTabSz="932597">
                  <a:defRPr/>
                </a:pPr>
                <a:r>
                  <a:rPr lang="en-US" sz="612" b="1" kern="0" dirty="0">
                    <a:solidFill>
                      <a:srgbClr val="202234"/>
                    </a:solidFill>
                    <a:latin typeface="Franklin Gothic Book"/>
                  </a:rPr>
                  <a:t>IoT Sensor</a:t>
                </a:r>
              </a:p>
            </p:txBody>
          </p:sp>
        </p:grpSp>
        <p:sp>
          <p:nvSpPr>
            <p:cNvPr id="783" name="TextBox 782">
              <a:extLst>
                <a:ext uri="{FF2B5EF4-FFF2-40B4-BE49-F238E27FC236}">
                  <a16:creationId xmlns:a16="http://schemas.microsoft.com/office/drawing/2014/main" id="{B2B9A390-35E1-453C-9D95-F27283DA1F04}"/>
                </a:ext>
              </a:extLst>
            </p:cNvPr>
            <p:cNvSpPr txBox="1"/>
            <p:nvPr/>
          </p:nvSpPr>
          <p:spPr>
            <a:xfrm>
              <a:off x="4193282" y="1596747"/>
              <a:ext cx="549036" cy="261613"/>
            </a:xfrm>
            <a:prstGeom prst="rect">
              <a:avLst/>
            </a:prstGeom>
            <a:noFill/>
          </p:spPr>
          <p:txBody>
            <a:bodyPr wrap="none" rtlCol="0">
              <a:spAutoFit/>
            </a:bodyPr>
            <a:lstStyle/>
            <a:p>
              <a:pPr defTabSz="932597">
                <a:defRPr/>
              </a:pPr>
              <a:r>
                <a:rPr lang="en-US" sz="612" b="1" kern="0" dirty="0">
                  <a:solidFill>
                    <a:srgbClr val="202234"/>
                  </a:solidFill>
                  <a:latin typeface="Franklin Gothic Book"/>
                </a:rPr>
                <a:t>NGFW</a:t>
              </a:r>
            </a:p>
          </p:txBody>
        </p:sp>
      </p:grpSp>
      <p:sp>
        <p:nvSpPr>
          <p:cNvPr id="8" name="TextBox 7">
            <a:extLst>
              <a:ext uri="{FF2B5EF4-FFF2-40B4-BE49-F238E27FC236}">
                <a16:creationId xmlns:a16="http://schemas.microsoft.com/office/drawing/2014/main" id="{07C36115-4230-485C-A79F-391BACA90B62}"/>
              </a:ext>
            </a:extLst>
          </p:cNvPr>
          <p:cNvSpPr txBox="1"/>
          <p:nvPr/>
        </p:nvSpPr>
        <p:spPr>
          <a:xfrm>
            <a:off x="9486139" y="1363895"/>
            <a:ext cx="2038674" cy="382308"/>
          </a:xfrm>
          <a:prstGeom prst="rect">
            <a:avLst/>
          </a:prstGeom>
          <a:noFill/>
        </p:spPr>
        <p:txBody>
          <a:bodyPr wrap="none" rtlCol="0">
            <a:spAutoFit/>
          </a:bodyPr>
          <a:lstStyle/>
          <a:p>
            <a:pPr defTabSz="932597">
              <a:defRPr/>
            </a:pPr>
            <a:r>
              <a:rPr lang="en-US" sz="1836" b="1" dirty="0">
                <a:solidFill>
                  <a:srgbClr val="202234"/>
                </a:solidFill>
                <a:effectLst>
                  <a:outerShdw blurRad="38100" dist="38100" dir="2700000" algn="tl">
                    <a:srgbClr val="000000">
                      <a:alpha val="43137"/>
                    </a:srgbClr>
                  </a:outerShdw>
                </a:effectLst>
                <a:latin typeface="Franklin Gothic Book"/>
              </a:rPr>
              <a:t>Industrial Network</a:t>
            </a:r>
          </a:p>
        </p:txBody>
      </p:sp>
      <p:sp>
        <p:nvSpPr>
          <p:cNvPr id="2" name="TextBox 1">
            <a:extLst>
              <a:ext uri="{FF2B5EF4-FFF2-40B4-BE49-F238E27FC236}">
                <a16:creationId xmlns:a16="http://schemas.microsoft.com/office/drawing/2014/main" id="{5F4799B1-FDAE-4EB5-9FA3-C9FB94CE96E4}"/>
              </a:ext>
            </a:extLst>
          </p:cNvPr>
          <p:cNvSpPr txBox="1"/>
          <p:nvPr/>
        </p:nvSpPr>
        <p:spPr>
          <a:xfrm>
            <a:off x="8522526" y="1727480"/>
            <a:ext cx="364913" cy="382308"/>
          </a:xfrm>
          <a:prstGeom prst="rect">
            <a:avLst/>
          </a:prstGeom>
          <a:noFill/>
        </p:spPr>
        <p:txBody>
          <a:bodyPr wrap="none" rtlCol="0">
            <a:spAutoFit/>
          </a:bodyPr>
          <a:lstStyle/>
          <a:p>
            <a:pPr defTabSz="932597">
              <a:defRPr/>
            </a:pPr>
            <a:r>
              <a:rPr lang="en-US" sz="1836" b="1" dirty="0">
                <a:effectLst>
                  <a:outerShdw blurRad="38100" dist="38100" dir="2700000" algn="tl">
                    <a:srgbClr val="000000">
                      <a:alpha val="43137"/>
                    </a:srgbClr>
                  </a:outerShdw>
                </a:effectLst>
                <a:latin typeface="Franklin Gothic Book"/>
              </a:rPr>
              <a:t>IT</a:t>
            </a:r>
          </a:p>
        </p:txBody>
      </p:sp>
      <p:sp>
        <p:nvSpPr>
          <p:cNvPr id="260" name="TextBox 259">
            <a:extLst>
              <a:ext uri="{FF2B5EF4-FFF2-40B4-BE49-F238E27FC236}">
                <a16:creationId xmlns:a16="http://schemas.microsoft.com/office/drawing/2014/main" id="{FAF4A66D-901A-43FA-9ACE-8A9DC5DF9984}"/>
              </a:ext>
            </a:extLst>
          </p:cNvPr>
          <p:cNvSpPr txBox="1"/>
          <p:nvPr/>
        </p:nvSpPr>
        <p:spPr>
          <a:xfrm>
            <a:off x="8522526" y="5621258"/>
            <a:ext cx="449341" cy="382308"/>
          </a:xfrm>
          <a:prstGeom prst="rect">
            <a:avLst/>
          </a:prstGeom>
          <a:noFill/>
        </p:spPr>
        <p:txBody>
          <a:bodyPr wrap="none" rtlCol="0">
            <a:spAutoFit/>
          </a:bodyPr>
          <a:lstStyle/>
          <a:p>
            <a:pPr defTabSz="932597">
              <a:defRPr/>
            </a:pPr>
            <a:r>
              <a:rPr lang="en-US" sz="1836" b="1" dirty="0">
                <a:effectLst>
                  <a:outerShdw blurRad="38100" dist="38100" dir="2700000" algn="tl">
                    <a:srgbClr val="000000">
                      <a:alpha val="43137"/>
                    </a:srgbClr>
                  </a:outerShdw>
                </a:effectLst>
                <a:latin typeface="Franklin Gothic Book"/>
              </a:rPr>
              <a:t>OT</a:t>
            </a:r>
          </a:p>
        </p:txBody>
      </p:sp>
      <p:sp>
        <p:nvSpPr>
          <p:cNvPr id="6" name="Arrow: Down 5">
            <a:extLst>
              <a:ext uri="{FF2B5EF4-FFF2-40B4-BE49-F238E27FC236}">
                <a16:creationId xmlns:a16="http://schemas.microsoft.com/office/drawing/2014/main" id="{D9E6884A-BB24-492B-80FA-08861FBBAEB8}"/>
              </a:ext>
            </a:extLst>
          </p:cNvPr>
          <p:cNvSpPr/>
          <p:nvPr/>
        </p:nvSpPr>
        <p:spPr>
          <a:xfrm>
            <a:off x="8240588" y="1572781"/>
            <a:ext cx="210473" cy="4182137"/>
          </a:xfrm>
          <a:prstGeom prst="downArrow">
            <a:avLst/>
          </a:prstGeom>
        </p:spPr>
        <p:style>
          <a:lnRef idx="0">
            <a:schemeClr val="accent2"/>
          </a:lnRef>
          <a:fillRef idx="3">
            <a:schemeClr val="accent2"/>
          </a:fillRef>
          <a:effectRef idx="3">
            <a:schemeClr val="accent2"/>
          </a:effectRef>
          <a:fontRef idx="minor">
            <a:schemeClr val="lt1"/>
          </a:fontRef>
        </p:style>
        <p:txBody>
          <a:bodyPr vert="vert270" rtlCol="0" anchor="ctr"/>
          <a:lstStyle/>
          <a:p>
            <a:pPr algn="ctr" defTabSz="932597">
              <a:defRPr/>
            </a:pPr>
            <a:r>
              <a:rPr lang="en-US" sz="1122" dirty="0">
                <a:solidFill>
                  <a:srgbClr val="FFFFFF"/>
                </a:solidFill>
                <a:latin typeface="Franklin Gothic Book"/>
              </a:rPr>
              <a:t>Infection Progress</a:t>
            </a:r>
          </a:p>
        </p:txBody>
      </p:sp>
      <p:pic>
        <p:nvPicPr>
          <p:cNvPr id="4100" name="Picture 4" descr="7/09/2015 - Can Others Access cPanel &amp; WHM Behind a Firewall ...">
            <a:extLst>
              <a:ext uri="{FF2B5EF4-FFF2-40B4-BE49-F238E27FC236}">
                <a16:creationId xmlns:a16="http://schemas.microsoft.com/office/drawing/2014/main" id="{464071BB-07B9-4F17-997E-9D045F3AC36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685756" y="2756542"/>
            <a:ext cx="245475" cy="166105"/>
          </a:xfrm>
          <a:prstGeom prst="rect">
            <a:avLst/>
          </a:prstGeom>
          <a:noFill/>
          <a:extLst>
            <a:ext uri="{909E8E84-426E-40DD-AFC4-6F175D3DCCD1}">
              <a14:hiddenFill xmlns:a14="http://schemas.microsoft.com/office/drawing/2010/main">
                <a:solidFill>
                  <a:srgbClr val="FFFFFF"/>
                </a:solidFill>
              </a14:hiddenFill>
            </a:ext>
          </a:extLst>
        </p:spPr>
      </p:pic>
      <p:sp>
        <p:nvSpPr>
          <p:cNvPr id="268" name="TextBox 267">
            <a:extLst>
              <a:ext uri="{FF2B5EF4-FFF2-40B4-BE49-F238E27FC236}">
                <a16:creationId xmlns:a16="http://schemas.microsoft.com/office/drawing/2014/main" id="{FAD6E66D-09BB-4C5E-8802-F755BF9F2239}"/>
              </a:ext>
            </a:extLst>
          </p:cNvPr>
          <p:cNvSpPr txBox="1"/>
          <p:nvPr/>
        </p:nvSpPr>
        <p:spPr>
          <a:xfrm>
            <a:off x="10626304" y="3320204"/>
            <a:ext cx="399247" cy="190239"/>
          </a:xfrm>
          <a:prstGeom prst="rect">
            <a:avLst/>
          </a:prstGeom>
          <a:noFill/>
        </p:spPr>
        <p:txBody>
          <a:bodyPr wrap="none" rtlCol="0">
            <a:spAutoFit/>
          </a:bodyPr>
          <a:lstStyle/>
          <a:p>
            <a:pPr defTabSz="932597">
              <a:defRPr/>
            </a:pPr>
            <a:r>
              <a:rPr lang="en-US" sz="612" b="1" kern="0" dirty="0">
                <a:solidFill>
                  <a:srgbClr val="202234"/>
                </a:solidFill>
                <a:latin typeface="Franklin Gothic Book"/>
              </a:rPr>
              <a:t>NGFW</a:t>
            </a:r>
          </a:p>
        </p:txBody>
      </p:sp>
      <p:pic>
        <p:nvPicPr>
          <p:cNvPr id="269" name="Picture 4" descr="7/09/2015 - Can Others Access cPanel &amp; WHM Behind a Firewall ...">
            <a:extLst>
              <a:ext uri="{FF2B5EF4-FFF2-40B4-BE49-F238E27FC236}">
                <a16:creationId xmlns:a16="http://schemas.microsoft.com/office/drawing/2014/main" id="{724D6C45-28FC-4F74-BFDC-E7E9FE2413C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685756" y="3462674"/>
            <a:ext cx="245475" cy="16610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3D7FE340-9504-4985-B93A-A2415DE868B2}"/>
              </a:ext>
            </a:extLst>
          </p:cNvPr>
          <p:cNvGrpSpPr/>
          <p:nvPr/>
        </p:nvGrpSpPr>
        <p:grpSpPr>
          <a:xfrm>
            <a:off x="513566" y="3960204"/>
            <a:ext cx="2198582" cy="1028056"/>
            <a:chOff x="513566" y="3960204"/>
            <a:chExt cx="2198582" cy="1028056"/>
          </a:xfrm>
        </p:grpSpPr>
        <p:sp>
          <p:nvSpPr>
            <p:cNvPr id="112" name="Rectangle 111">
              <a:extLst>
                <a:ext uri="{FF2B5EF4-FFF2-40B4-BE49-F238E27FC236}">
                  <a16:creationId xmlns:a16="http://schemas.microsoft.com/office/drawing/2014/main" id="{27DBF079-37ED-4B3A-9835-76A8EC7F661C}"/>
                </a:ext>
              </a:extLst>
            </p:cNvPr>
            <p:cNvSpPr/>
            <p:nvPr/>
          </p:nvSpPr>
          <p:spPr>
            <a:xfrm>
              <a:off x="1238145" y="3964098"/>
              <a:ext cx="1474003" cy="1024162"/>
            </a:xfrm>
            <a:prstGeom prst="rect">
              <a:avLst/>
            </a:prstGeom>
            <a:solidFill>
              <a:schemeClr val="tx2">
                <a:lumMod val="10000"/>
                <a:lumOff val="9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defRPr/>
              </a:pPr>
              <a:endParaRPr lang="en-US" sz="918" dirty="0">
                <a:solidFill>
                  <a:srgbClr val="202234"/>
                </a:solidFill>
                <a:latin typeface="Franklin Gothic Book"/>
              </a:endParaRPr>
            </a:p>
          </p:txBody>
        </p:sp>
        <p:sp>
          <p:nvSpPr>
            <p:cNvPr id="114" name="Rectangle 113">
              <a:extLst>
                <a:ext uri="{FF2B5EF4-FFF2-40B4-BE49-F238E27FC236}">
                  <a16:creationId xmlns:a16="http://schemas.microsoft.com/office/drawing/2014/main" id="{BE99162C-E250-4321-A2EF-8FFAD63D6B7D}"/>
                </a:ext>
              </a:extLst>
            </p:cNvPr>
            <p:cNvSpPr/>
            <p:nvPr/>
          </p:nvSpPr>
          <p:spPr>
            <a:xfrm>
              <a:off x="513566" y="3960204"/>
              <a:ext cx="724579" cy="1024162"/>
            </a:xfrm>
            <a:prstGeom prst="rect">
              <a:avLst/>
            </a:prstGeom>
            <a:solidFill>
              <a:schemeClr val="accent2">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defRPr/>
              </a:pPr>
              <a:r>
                <a:rPr lang="en-US" sz="918" dirty="0">
                  <a:solidFill>
                    <a:schemeClr val="tx1"/>
                  </a:solidFill>
                  <a:latin typeface="Franklin Gothic Book"/>
                </a:rPr>
                <a:t>Contain</a:t>
              </a:r>
            </a:p>
          </p:txBody>
        </p:sp>
        <p:sp>
          <p:nvSpPr>
            <p:cNvPr id="123" name="Rectangle 122">
              <a:extLst>
                <a:ext uri="{FF2B5EF4-FFF2-40B4-BE49-F238E27FC236}">
                  <a16:creationId xmlns:a16="http://schemas.microsoft.com/office/drawing/2014/main" id="{AE805055-DC82-4DB0-8241-CDAEC66B3B7E}"/>
                </a:ext>
              </a:extLst>
            </p:cNvPr>
            <p:cNvSpPr/>
            <p:nvPr/>
          </p:nvSpPr>
          <p:spPr>
            <a:xfrm>
              <a:off x="1327482" y="4034966"/>
              <a:ext cx="1291095" cy="368210"/>
            </a:xfrm>
            <a:prstGeom prst="rect">
              <a:avLst/>
            </a:prstGeom>
            <a:solidFill>
              <a:schemeClr val="accent1">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rgbClr val="202234"/>
                  </a:solidFill>
                  <a:latin typeface="Franklin Gothic Book"/>
                </a:rPr>
                <a:t>Block, Isolate, Disconnect  </a:t>
              </a:r>
            </a:p>
          </p:txBody>
        </p:sp>
        <p:sp>
          <p:nvSpPr>
            <p:cNvPr id="262" name="Rectangle 261">
              <a:extLst>
                <a:ext uri="{FF2B5EF4-FFF2-40B4-BE49-F238E27FC236}">
                  <a16:creationId xmlns:a16="http://schemas.microsoft.com/office/drawing/2014/main" id="{FF1646E6-763C-445A-BD42-3A4A1AE39BF1}"/>
                </a:ext>
              </a:extLst>
            </p:cNvPr>
            <p:cNvSpPr/>
            <p:nvPr/>
          </p:nvSpPr>
          <p:spPr>
            <a:xfrm>
              <a:off x="1328232" y="4533749"/>
              <a:ext cx="1291095" cy="368210"/>
            </a:xfrm>
            <a:prstGeom prst="rect">
              <a:avLst/>
            </a:prstGeom>
            <a:solidFill>
              <a:schemeClr val="accent1">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rgbClr val="202234"/>
                  </a:solidFill>
                  <a:latin typeface="Franklin Gothic Book"/>
                </a:rPr>
                <a:t>Manage Remediations (ITSM)</a:t>
              </a:r>
            </a:p>
          </p:txBody>
        </p:sp>
      </p:grpSp>
      <p:grpSp>
        <p:nvGrpSpPr>
          <p:cNvPr id="22" name="Group 21">
            <a:extLst>
              <a:ext uri="{FF2B5EF4-FFF2-40B4-BE49-F238E27FC236}">
                <a16:creationId xmlns:a16="http://schemas.microsoft.com/office/drawing/2014/main" id="{C7489B13-5FCA-49C8-B3D9-A7210F323171}"/>
              </a:ext>
            </a:extLst>
          </p:cNvPr>
          <p:cNvGrpSpPr/>
          <p:nvPr/>
        </p:nvGrpSpPr>
        <p:grpSpPr>
          <a:xfrm>
            <a:off x="513565" y="1290171"/>
            <a:ext cx="2209182" cy="2575057"/>
            <a:chOff x="513565" y="1290171"/>
            <a:chExt cx="2209182" cy="2575057"/>
          </a:xfrm>
        </p:grpSpPr>
        <p:sp>
          <p:nvSpPr>
            <p:cNvPr id="267" name="Rectangle 266">
              <a:extLst>
                <a:ext uri="{FF2B5EF4-FFF2-40B4-BE49-F238E27FC236}">
                  <a16:creationId xmlns:a16="http://schemas.microsoft.com/office/drawing/2014/main" id="{488E5EC1-5590-4DB6-BADB-D4AFE82C2E5C}"/>
                </a:ext>
              </a:extLst>
            </p:cNvPr>
            <p:cNvSpPr/>
            <p:nvPr/>
          </p:nvSpPr>
          <p:spPr>
            <a:xfrm>
              <a:off x="1234440" y="1333486"/>
              <a:ext cx="1488307" cy="2519718"/>
            </a:xfrm>
            <a:prstGeom prst="rect">
              <a:avLst/>
            </a:prstGeom>
            <a:solidFill>
              <a:schemeClr val="tx2">
                <a:lumMod val="10000"/>
                <a:lumOff val="9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defRPr/>
              </a:pPr>
              <a:endParaRPr lang="en-US" sz="918" dirty="0">
                <a:solidFill>
                  <a:srgbClr val="202234"/>
                </a:solidFill>
                <a:latin typeface="Franklin Gothic Book"/>
              </a:endParaRPr>
            </a:p>
          </p:txBody>
        </p:sp>
        <p:sp>
          <p:nvSpPr>
            <p:cNvPr id="271" name="Rectangle 270">
              <a:extLst>
                <a:ext uri="{FF2B5EF4-FFF2-40B4-BE49-F238E27FC236}">
                  <a16:creationId xmlns:a16="http://schemas.microsoft.com/office/drawing/2014/main" id="{650BDBF1-BD0F-4B28-B151-5F453225313C}"/>
                </a:ext>
              </a:extLst>
            </p:cNvPr>
            <p:cNvSpPr/>
            <p:nvPr/>
          </p:nvSpPr>
          <p:spPr>
            <a:xfrm>
              <a:off x="513565" y="1329592"/>
              <a:ext cx="727591" cy="2519718"/>
            </a:xfrm>
            <a:prstGeom prst="rect">
              <a:avLst/>
            </a:prstGeom>
            <a:solidFill>
              <a:schemeClr val="accent2">
                <a:lumMod val="20000"/>
                <a:lumOff val="8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defRPr/>
              </a:pPr>
              <a:r>
                <a:rPr lang="en-US" sz="918" dirty="0">
                  <a:solidFill>
                    <a:sysClr val="windowText" lastClr="000000"/>
                  </a:solidFill>
                  <a:latin typeface="Franklin Gothic Book"/>
                </a:rPr>
                <a:t>Investigate</a:t>
              </a:r>
            </a:p>
          </p:txBody>
        </p:sp>
        <p:grpSp>
          <p:nvGrpSpPr>
            <p:cNvPr id="16" name="Group 15">
              <a:extLst>
                <a:ext uri="{FF2B5EF4-FFF2-40B4-BE49-F238E27FC236}">
                  <a16:creationId xmlns:a16="http://schemas.microsoft.com/office/drawing/2014/main" id="{736CA912-82C0-49EF-8B26-E4BC7CCCFDF8}"/>
                </a:ext>
              </a:extLst>
            </p:cNvPr>
            <p:cNvGrpSpPr/>
            <p:nvPr/>
          </p:nvGrpSpPr>
          <p:grpSpPr>
            <a:xfrm>
              <a:off x="1505377" y="1290171"/>
              <a:ext cx="1032383" cy="843157"/>
              <a:chOff x="1399114" y="1310986"/>
              <a:chExt cx="984317" cy="843157"/>
            </a:xfrm>
          </p:grpSpPr>
          <p:pic>
            <p:nvPicPr>
              <p:cNvPr id="115" name="Shape 166">
                <a:extLst>
                  <a:ext uri="{FF2B5EF4-FFF2-40B4-BE49-F238E27FC236}">
                    <a16:creationId xmlns:a16="http://schemas.microsoft.com/office/drawing/2014/main" id="{D49F26D2-F81B-4366-91DF-B692EA0E63B0}"/>
                  </a:ext>
                </a:extLst>
              </p:cNvPr>
              <p:cNvPicPr preferRelativeResize="0"/>
              <p:nvPr/>
            </p:nvPicPr>
            <p:blipFill rotWithShape="1">
              <a:blip r:embed="rId12">
                <a:alphaModFix/>
              </a:blip>
              <a:srcRect/>
              <a:stretch/>
            </p:blipFill>
            <p:spPr>
              <a:xfrm>
                <a:off x="1399114" y="1525154"/>
                <a:ext cx="984317" cy="628989"/>
              </a:xfrm>
              <a:prstGeom prst="rect">
                <a:avLst/>
              </a:prstGeom>
              <a:ln>
                <a:noFill/>
              </a:ln>
              <a:effectLst>
                <a:outerShdw blurRad="292100" dist="139700" dir="2700000" algn="tl" rotWithShape="0">
                  <a:srgbClr val="333333">
                    <a:alpha val="65000"/>
                  </a:srgbClr>
                </a:outerShdw>
              </a:effectLst>
            </p:spPr>
          </p:pic>
          <p:sp>
            <p:nvSpPr>
              <p:cNvPr id="265" name="TextBox 264">
                <a:extLst>
                  <a:ext uri="{FF2B5EF4-FFF2-40B4-BE49-F238E27FC236}">
                    <a16:creationId xmlns:a16="http://schemas.microsoft.com/office/drawing/2014/main" id="{DC806100-F7A8-44E6-80DD-85283D54890C}"/>
                  </a:ext>
                </a:extLst>
              </p:cNvPr>
              <p:cNvSpPr txBox="1"/>
              <p:nvPr/>
            </p:nvSpPr>
            <p:spPr>
              <a:xfrm>
                <a:off x="1523942" y="1310986"/>
                <a:ext cx="803137" cy="261610"/>
              </a:xfrm>
              <a:prstGeom prst="rect">
                <a:avLst/>
              </a:prstGeom>
              <a:noFill/>
            </p:spPr>
            <p:txBody>
              <a:bodyPr wrap="square">
                <a:spAutoFit/>
              </a:bodyPr>
              <a:lstStyle/>
              <a:p>
                <a:r>
                  <a:rPr lang="en-US" sz="1050" dirty="0">
                    <a:solidFill>
                      <a:sysClr val="windowText" lastClr="000000"/>
                    </a:solidFill>
                    <a:latin typeface="Franklin Gothic Book"/>
                  </a:rPr>
                  <a:t>Workflows</a:t>
                </a:r>
                <a:endParaRPr lang="en-US" sz="1050" dirty="0"/>
              </a:p>
            </p:txBody>
          </p:sp>
        </p:grpSp>
        <p:grpSp>
          <p:nvGrpSpPr>
            <p:cNvPr id="270" name="Group 269">
              <a:extLst>
                <a:ext uri="{FF2B5EF4-FFF2-40B4-BE49-F238E27FC236}">
                  <a16:creationId xmlns:a16="http://schemas.microsoft.com/office/drawing/2014/main" id="{C14F3530-0EA5-4D3A-99EC-36A4EDD14544}"/>
                </a:ext>
              </a:extLst>
            </p:cNvPr>
            <p:cNvGrpSpPr/>
            <p:nvPr/>
          </p:nvGrpSpPr>
          <p:grpSpPr>
            <a:xfrm>
              <a:off x="1369055" y="2151637"/>
              <a:ext cx="1333162" cy="841152"/>
              <a:chOff x="1253701" y="2165299"/>
              <a:chExt cx="1271092" cy="841152"/>
            </a:xfrm>
          </p:grpSpPr>
          <p:pic>
            <p:nvPicPr>
              <p:cNvPr id="272" name="Picture 271">
                <a:extLst>
                  <a:ext uri="{FF2B5EF4-FFF2-40B4-BE49-F238E27FC236}">
                    <a16:creationId xmlns:a16="http://schemas.microsoft.com/office/drawing/2014/main" id="{829FC925-6043-466D-94E4-5B367B9D1924}"/>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p:blipFill>
            <p:spPr>
              <a:xfrm>
                <a:off x="1408409" y="2372871"/>
                <a:ext cx="976769" cy="633580"/>
              </a:xfrm>
              <a:prstGeom prst="rect">
                <a:avLst/>
              </a:prstGeom>
              <a:ln>
                <a:noFill/>
              </a:ln>
              <a:effectLst>
                <a:outerShdw blurRad="292100" dist="139700" dir="2700000" algn="tl" rotWithShape="0">
                  <a:srgbClr val="333333">
                    <a:alpha val="65000"/>
                  </a:srgbClr>
                </a:outerShdw>
              </a:effectLst>
            </p:spPr>
          </p:pic>
          <p:sp>
            <p:nvSpPr>
              <p:cNvPr id="273" name="TextBox 272">
                <a:extLst>
                  <a:ext uri="{FF2B5EF4-FFF2-40B4-BE49-F238E27FC236}">
                    <a16:creationId xmlns:a16="http://schemas.microsoft.com/office/drawing/2014/main" id="{2F2507E5-FEE0-407E-AD4F-66F8E2166883}"/>
                  </a:ext>
                </a:extLst>
              </p:cNvPr>
              <p:cNvSpPr txBox="1"/>
              <p:nvPr/>
            </p:nvSpPr>
            <p:spPr>
              <a:xfrm>
                <a:off x="1253701" y="2165299"/>
                <a:ext cx="1271092" cy="230832"/>
              </a:xfrm>
              <a:prstGeom prst="rect">
                <a:avLst/>
              </a:prstGeom>
              <a:noFill/>
            </p:spPr>
            <p:txBody>
              <a:bodyPr wrap="square">
                <a:spAutoFit/>
              </a:bodyPr>
              <a:lstStyle/>
              <a:p>
                <a:pPr algn="ctr"/>
                <a:r>
                  <a:rPr lang="en-US" sz="900" dirty="0">
                    <a:solidFill>
                      <a:sysClr val="windowText" lastClr="000000"/>
                    </a:solidFill>
                    <a:latin typeface="Franklin Gothic Book"/>
                  </a:rPr>
                  <a:t>Alert investigation</a:t>
                </a:r>
                <a:endParaRPr lang="en-US" sz="900" dirty="0"/>
              </a:p>
            </p:txBody>
          </p:sp>
        </p:grpSp>
        <p:grpSp>
          <p:nvGrpSpPr>
            <p:cNvPr id="17" name="Group 16">
              <a:extLst>
                <a:ext uri="{FF2B5EF4-FFF2-40B4-BE49-F238E27FC236}">
                  <a16:creationId xmlns:a16="http://schemas.microsoft.com/office/drawing/2014/main" id="{D7998387-3C59-4BE4-A62B-3DD936DA7DF4}"/>
                </a:ext>
              </a:extLst>
            </p:cNvPr>
            <p:cNvGrpSpPr/>
            <p:nvPr/>
          </p:nvGrpSpPr>
          <p:grpSpPr>
            <a:xfrm>
              <a:off x="1462447" y="3006464"/>
              <a:ext cx="1193927" cy="858764"/>
              <a:chOff x="1342057" y="2212524"/>
              <a:chExt cx="1117464" cy="858764"/>
            </a:xfrm>
          </p:grpSpPr>
          <p:pic>
            <p:nvPicPr>
              <p:cNvPr id="10" name="Picture 9">
                <a:extLst>
                  <a:ext uri="{FF2B5EF4-FFF2-40B4-BE49-F238E27FC236}">
                    <a16:creationId xmlns:a16="http://schemas.microsoft.com/office/drawing/2014/main" id="{AD601BE8-723F-4ED2-A174-32AD1A869048}"/>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1342057" y="2374129"/>
                <a:ext cx="1117464" cy="697159"/>
              </a:xfrm>
              <a:prstGeom prst="rect">
                <a:avLst/>
              </a:prstGeom>
              <a:ln>
                <a:noFill/>
              </a:ln>
              <a:effectLst>
                <a:outerShdw blurRad="292100" dist="139700" dir="2700000" algn="tl" rotWithShape="0">
                  <a:srgbClr val="333333">
                    <a:alpha val="65000"/>
                  </a:srgbClr>
                </a:outerShdw>
              </a:effectLst>
            </p:spPr>
          </p:pic>
          <p:sp>
            <p:nvSpPr>
              <p:cNvPr id="266" name="TextBox 265">
                <a:extLst>
                  <a:ext uri="{FF2B5EF4-FFF2-40B4-BE49-F238E27FC236}">
                    <a16:creationId xmlns:a16="http://schemas.microsoft.com/office/drawing/2014/main" id="{079C9524-E8A5-4234-AC62-8F7CC41F858F}"/>
                  </a:ext>
                </a:extLst>
              </p:cNvPr>
              <p:cNvSpPr txBox="1"/>
              <p:nvPr/>
            </p:nvSpPr>
            <p:spPr>
              <a:xfrm>
                <a:off x="1525607" y="2212524"/>
                <a:ext cx="803137" cy="246221"/>
              </a:xfrm>
              <a:prstGeom prst="rect">
                <a:avLst/>
              </a:prstGeom>
              <a:noFill/>
            </p:spPr>
            <p:txBody>
              <a:bodyPr wrap="square">
                <a:spAutoFit/>
              </a:bodyPr>
              <a:lstStyle/>
              <a:p>
                <a:r>
                  <a:rPr lang="en-US" sz="1000" dirty="0">
                    <a:solidFill>
                      <a:sysClr val="windowText" lastClr="000000"/>
                    </a:solidFill>
                    <a:latin typeface="Franklin Gothic Book"/>
                  </a:rPr>
                  <a:t>Playbooks</a:t>
                </a:r>
                <a:endParaRPr lang="en-US" sz="1050" dirty="0"/>
              </a:p>
            </p:txBody>
          </p:sp>
        </p:grpSp>
      </p:grpSp>
      <p:grpSp>
        <p:nvGrpSpPr>
          <p:cNvPr id="20" name="Group 19">
            <a:extLst>
              <a:ext uri="{FF2B5EF4-FFF2-40B4-BE49-F238E27FC236}">
                <a16:creationId xmlns:a16="http://schemas.microsoft.com/office/drawing/2014/main" id="{B5368DEB-7C3E-4E9E-A41F-5D72FB4AC680}"/>
              </a:ext>
            </a:extLst>
          </p:cNvPr>
          <p:cNvGrpSpPr/>
          <p:nvPr/>
        </p:nvGrpSpPr>
        <p:grpSpPr>
          <a:xfrm>
            <a:off x="513566" y="5055234"/>
            <a:ext cx="2198582" cy="467154"/>
            <a:chOff x="513566" y="5055234"/>
            <a:chExt cx="2198582" cy="467154"/>
          </a:xfrm>
        </p:grpSpPr>
        <p:sp>
          <p:nvSpPr>
            <p:cNvPr id="116" name="Rectangle 115">
              <a:extLst>
                <a:ext uri="{FF2B5EF4-FFF2-40B4-BE49-F238E27FC236}">
                  <a16:creationId xmlns:a16="http://schemas.microsoft.com/office/drawing/2014/main" id="{2038FE65-969F-4603-A3E4-2E5CE01B41C6}"/>
                </a:ext>
              </a:extLst>
            </p:cNvPr>
            <p:cNvSpPr/>
            <p:nvPr/>
          </p:nvSpPr>
          <p:spPr>
            <a:xfrm>
              <a:off x="1238145" y="5059128"/>
              <a:ext cx="1474003" cy="463260"/>
            </a:xfrm>
            <a:prstGeom prst="rect">
              <a:avLst/>
            </a:prstGeom>
            <a:solidFill>
              <a:schemeClr val="tx2">
                <a:lumMod val="10000"/>
                <a:lumOff val="9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endParaRPr lang="en-US" sz="918" dirty="0">
                <a:solidFill>
                  <a:srgbClr val="202234"/>
                </a:solidFill>
                <a:latin typeface="Franklin Gothic Book"/>
              </a:endParaRPr>
            </a:p>
          </p:txBody>
        </p:sp>
        <p:sp>
          <p:nvSpPr>
            <p:cNvPr id="117" name="Rectangle 116">
              <a:extLst>
                <a:ext uri="{FF2B5EF4-FFF2-40B4-BE49-F238E27FC236}">
                  <a16:creationId xmlns:a16="http://schemas.microsoft.com/office/drawing/2014/main" id="{9479FA8C-1B59-4FED-B65A-EA9FE4C48B4C}"/>
                </a:ext>
              </a:extLst>
            </p:cNvPr>
            <p:cNvSpPr/>
            <p:nvPr/>
          </p:nvSpPr>
          <p:spPr>
            <a:xfrm>
              <a:off x="513566" y="5055234"/>
              <a:ext cx="724579" cy="463260"/>
            </a:xfrm>
            <a:prstGeom prst="rect">
              <a:avLst/>
            </a:prstGeom>
            <a:solidFill>
              <a:schemeClr val="accent1">
                <a:lumMod val="7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defRPr/>
              </a:pPr>
              <a:r>
                <a:rPr lang="en-US" sz="918" dirty="0">
                  <a:solidFill>
                    <a:schemeClr val="tx1"/>
                  </a:solidFill>
                  <a:latin typeface="Franklin Gothic Book"/>
                </a:rPr>
                <a:t>Eradicate </a:t>
              </a:r>
            </a:p>
          </p:txBody>
        </p:sp>
        <p:sp>
          <p:nvSpPr>
            <p:cNvPr id="274" name="Rectangle 273">
              <a:extLst>
                <a:ext uri="{FF2B5EF4-FFF2-40B4-BE49-F238E27FC236}">
                  <a16:creationId xmlns:a16="http://schemas.microsoft.com/office/drawing/2014/main" id="{F4167E1B-C3F7-44E8-87A5-938DB067F92B}"/>
                </a:ext>
              </a:extLst>
            </p:cNvPr>
            <p:cNvSpPr/>
            <p:nvPr/>
          </p:nvSpPr>
          <p:spPr>
            <a:xfrm>
              <a:off x="1327481" y="5103053"/>
              <a:ext cx="1291846" cy="368210"/>
            </a:xfrm>
            <a:prstGeom prst="rect">
              <a:avLst/>
            </a:prstGeom>
            <a:solidFill>
              <a:schemeClr val="accent1">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rgbClr val="202234"/>
                  </a:solidFill>
                  <a:latin typeface="Franklin Gothic Book"/>
                </a:rPr>
                <a:t>IR/DART</a:t>
              </a:r>
            </a:p>
          </p:txBody>
        </p:sp>
      </p:grpSp>
      <p:grpSp>
        <p:nvGrpSpPr>
          <p:cNvPr id="21" name="Group 20">
            <a:extLst>
              <a:ext uri="{FF2B5EF4-FFF2-40B4-BE49-F238E27FC236}">
                <a16:creationId xmlns:a16="http://schemas.microsoft.com/office/drawing/2014/main" id="{690D75E7-9B97-4D00-BF56-52BD21A44ECC}"/>
              </a:ext>
            </a:extLst>
          </p:cNvPr>
          <p:cNvGrpSpPr/>
          <p:nvPr/>
        </p:nvGrpSpPr>
        <p:grpSpPr>
          <a:xfrm>
            <a:off x="513566" y="5617364"/>
            <a:ext cx="2198582" cy="467154"/>
            <a:chOff x="513566" y="5617364"/>
            <a:chExt cx="2198582" cy="467154"/>
          </a:xfrm>
        </p:grpSpPr>
        <p:sp>
          <p:nvSpPr>
            <p:cNvPr id="275" name="Rectangle 274">
              <a:extLst>
                <a:ext uri="{FF2B5EF4-FFF2-40B4-BE49-F238E27FC236}">
                  <a16:creationId xmlns:a16="http://schemas.microsoft.com/office/drawing/2014/main" id="{8184A544-B0C2-45D1-B133-C93155F54B26}"/>
                </a:ext>
              </a:extLst>
            </p:cNvPr>
            <p:cNvSpPr/>
            <p:nvPr/>
          </p:nvSpPr>
          <p:spPr>
            <a:xfrm>
              <a:off x="1238145" y="5621258"/>
              <a:ext cx="1474003" cy="463260"/>
            </a:xfrm>
            <a:prstGeom prst="rect">
              <a:avLst/>
            </a:prstGeom>
            <a:solidFill>
              <a:schemeClr val="tx2">
                <a:lumMod val="10000"/>
                <a:lumOff val="9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endParaRPr lang="en-US" sz="918" dirty="0">
                <a:solidFill>
                  <a:srgbClr val="202234"/>
                </a:solidFill>
                <a:latin typeface="Franklin Gothic Book"/>
              </a:endParaRPr>
            </a:p>
          </p:txBody>
        </p:sp>
        <p:sp>
          <p:nvSpPr>
            <p:cNvPr id="122" name="Rectangle 121">
              <a:extLst>
                <a:ext uri="{FF2B5EF4-FFF2-40B4-BE49-F238E27FC236}">
                  <a16:creationId xmlns:a16="http://schemas.microsoft.com/office/drawing/2014/main" id="{9C14A5B7-30B8-4FEC-AA6F-4EDBB103F327}"/>
                </a:ext>
              </a:extLst>
            </p:cNvPr>
            <p:cNvSpPr/>
            <p:nvPr/>
          </p:nvSpPr>
          <p:spPr>
            <a:xfrm>
              <a:off x="1316850" y="5654707"/>
              <a:ext cx="1302477" cy="368210"/>
            </a:xfrm>
            <a:prstGeom prst="rect">
              <a:avLst/>
            </a:prstGeom>
            <a:solidFill>
              <a:schemeClr val="accent1">
                <a:lumMod val="40000"/>
                <a:lumOff val="6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r>
                <a:rPr lang="en-US" sz="918" dirty="0">
                  <a:solidFill>
                    <a:srgbClr val="202234"/>
                  </a:solidFill>
                  <a:latin typeface="Franklin Gothic Book"/>
                </a:rPr>
                <a:t>Backup/Restore</a:t>
              </a:r>
            </a:p>
          </p:txBody>
        </p:sp>
        <p:sp>
          <p:nvSpPr>
            <p:cNvPr id="276" name="Rectangle 275">
              <a:extLst>
                <a:ext uri="{FF2B5EF4-FFF2-40B4-BE49-F238E27FC236}">
                  <a16:creationId xmlns:a16="http://schemas.microsoft.com/office/drawing/2014/main" id="{B2B2C9EB-FF68-457C-A158-6C657041ED79}"/>
                </a:ext>
              </a:extLst>
            </p:cNvPr>
            <p:cNvSpPr/>
            <p:nvPr/>
          </p:nvSpPr>
          <p:spPr>
            <a:xfrm>
              <a:off x="513566" y="5617364"/>
              <a:ext cx="724579" cy="463260"/>
            </a:xfrm>
            <a:prstGeom prst="rect">
              <a:avLst/>
            </a:prstGeom>
            <a:solidFill>
              <a:schemeClr val="accent1">
                <a:lumMod val="50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ctr" defTabSz="932597">
                <a:defRPr/>
              </a:pPr>
              <a:r>
                <a:rPr lang="en-US" sz="918" dirty="0">
                  <a:solidFill>
                    <a:schemeClr val="bg1"/>
                  </a:solidFill>
                  <a:latin typeface="Franklin Gothic Book"/>
                </a:rPr>
                <a:t>Restore </a:t>
              </a:r>
            </a:p>
          </p:txBody>
        </p:sp>
      </p:grpSp>
      <p:grpSp>
        <p:nvGrpSpPr>
          <p:cNvPr id="36" name="Group 35">
            <a:extLst>
              <a:ext uri="{FF2B5EF4-FFF2-40B4-BE49-F238E27FC236}">
                <a16:creationId xmlns:a16="http://schemas.microsoft.com/office/drawing/2014/main" id="{3527B82B-4E69-40A6-964F-B338ABFA92DD}"/>
              </a:ext>
            </a:extLst>
          </p:cNvPr>
          <p:cNvGrpSpPr/>
          <p:nvPr/>
        </p:nvGrpSpPr>
        <p:grpSpPr>
          <a:xfrm>
            <a:off x="226013" y="6389659"/>
            <a:ext cx="990642" cy="430186"/>
            <a:chOff x="226013" y="6389659"/>
            <a:chExt cx="990642" cy="430186"/>
          </a:xfrm>
        </p:grpSpPr>
        <p:sp>
          <p:nvSpPr>
            <p:cNvPr id="26" name="Arrow: Chevron 25">
              <a:extLst>
                <a:ext uri="{FF2B5EF4-FFF2-40B4-BE49-F238E27FC236}">
                  <a16:creationId xmlns:a16="http://schemas.microsoft.com/office/drawing/2014/main" id="{BB77AB00-5F03-4DAB-90E5-E3C31E903B91}"/>
                </a:ext>
              </a:extLst>
            </p:cNvPr>
            <p:cNvSpPr/>
            <p:nvPr/>
          </p:nvSpPr>
          <p:spPr>
            <a:xfrm>
              <a:off x="226013" y="6389659"/>
              <a:ext cx="891578" cy="344149"/>
            </a:xfrm>
            <a:prstGeom prst="chevron">
              <a:avLst>
                <a:gd name="adj" fmla="val 40000"/>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549D1A64-9316-462F-9973-7207222A5946}"/>
                </a:ext>
              </a:extLst>
            </p:cNvPr>
            <p:cNvSpPr/>
            <p:nvPr/>
          </p:nvSpPr>
          <p:spPr>
            <a:xfrm>
              <a:off x="463767" y="6475696"/>
              <a:ext cx="752888" cy="344149"/>
            </a:xfrm>
            <a:custGeom>
              <a:avLst/>
              <a:gdLst>
                <a:gd name="connsiteX0" fmla="*/ 0 w 752888"/>
                <a:gd name="connsiteY0" fmla="*/ 34415 h 344149"/>
                <a:gd name="connsiteX1" fmla="*/ 34415 w 752888"/>
                <a:gd name="connsiteY1" fmla="*/ 0 h 344149"/>
                <a:gd name="connsiteX2" fmla="*/ 718473 w 752888"/>
                <a:gd name="connsiteY2" fmla="*/ 0 h 344149"/>
                <a:gd name="connsiteX3" fmla="*/ 752888 w 752888"/>
                <a:gd name="connsiteY3" fmla="*/ 34415 h 344149"/>
                <a:gd name="connsiteX4" fmla="*/ 752888 w 752888"/>
                <a:gd name="connsiteY4" fmla="*/ 309734 h 344149"/>
                <a:gd name="connsiteX5" fmla="*/ 718473 w 752888"/>
                <a:gd name="connsiteY5" fmla="*/ 344149 h 344149"/>
                <a:gd name="connsiteX6" fmla="*/ 34415 w 752888"/>
                <a:gd name="connsiteY6" fmla="*/ 344149 h 344149"/>
                <a:gd name="connsiteX7" fmla="*/ 0 w 752888"/>
                <a:gd name="connsiteY7" fmla="*/ 309734 h 344149"/>
                <a:gd name="connsiteX8" fmla="*/ 0 w 752888"/>
                <a:gd name="connsiteY8" fmla="*/ 34415 h 34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888" h="344149">
                  <a:moveTo>
                    <a:pt x="0" y="34415"/>
                  </a:moveTo>
                  <a:cubicBezTo>
                    <a:pt x="0" y="15408"/>
                    <a:pt x="15408" y="0"/>
                    <a:pt x="34415" y="0"/>
                  </a:cubicBezTo>
                  <a:lnTo>
                    <a:pt x="718473" y="0"/>
                  </a:lnTo>
                  <a:cubicBezTo>
                    <a:pt x="737480" y="0"/>
                    <a:pt x="752888" y="15408"/>
                    <a:pt x="752888" y="34415"/>
                  </a:cubicBezTo>
                  <a:lnTo>
                    <a:pt x="752888" y="309734"/>
                  </a:lnTo>
                  <a:cubicBezTo>
                    <a:pt x="752888" y="328741"/>
                    <a:pt x="737480" y="344149"/>
                    <a:pt x="718473" y="344149"/>
                  </a:cubicBezTo>
                  <a:lnTo>
                    <a:pt x="34415" y="344149"/>
                  </a:lnTo>
                  <a:cubicBezTo>
                    <a:pt x="15408" y="344149"/>
                    <a:pt x="0" y="328741"/>
                    <a:pt x="0" y="309734"/>
                  </a:cubicBezTo>
                  <a:lnTo>
                    <a:pt x="0" y="34415"/>
                  </a:lnTo>
                  <a:close/>
                </a:path>
              </a:pathLst>
            </a:custGeom>
            <a:scene3d>
              <a:camera prst="orthographicFront"/>
              <a:lightRig rig="chilly" dir="t"/>
            </a:scene3d>
            <a:sp3d z="12700" extrusionH="1700" prstMaterial="dkEdge">
              <a:bevelT w="25400" h="6350" prst="softRound"/>
              <a:bevelB w="0" h="0" prst="convex"/>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4088" tIns="74088" rIns="74088" bIns="74088" numCol="1" spcCol="1270" anchor="ctr" anchorCtr="0">
              <a:noAutofit/>
            </a:bodyPr>
            <a:lstStyle/>
            <a:p>
              <a:pPr marL="0" lvl="0" indent="0" algn="ctr" defTabSz="400050">
                <a:lnSpc>
                  <a:spcPct val="90000"/>
                </a:lnSpc>
                <a:spcBef>
                  <a:spcPct val="0"/>
                </a:spcBef>
                <a:spcAft>
                  <a:spcPct val="35000"/>
                </a:spcAft>
                <a:buNone/>
              </a:pPr>
              <a:r>
                <a:rPr lang="en-US" sz="900" kern="1200" dirty="0"/>
                <a:t>Detect</a:t>
              </a:r>
            </a:p>
          </p:txBody>
        </p:sp>
      </p:grpSp>
      <p:grpSp>
        <p:nvGrpSpPr>
          <p:cNvPr id="37" name="Group 36">
            <a:extLst>
              <a:ext uri="{FF2B5EF4-FFF2-40B4-BE49-F238E27FC236}">
                <a16:creationId xmlns:a16="http://schemas.microsoft.com/office/drawing/2014/main" id="{99B7DFAE-3E19-45C7-A162-C478AFA01E3A}"/>
              </a:ext>
            </a:extLst>
          </p:cNvPr>
          <p:cNvGrpSpPr/>
          <p:nvPr/>
        </p:nvGrpSpPr>
        <p:grpSpPr>
          <a:xfrm>
            <a:off x="1244393" y="6389659"/>
            <a:ext cx="990643" cy="430186"/>
            <a:chOff x="1244393" y="6389659"/>
            <a:chExt cx="990643" cy="430186"/>
          </a:xfrm>
        </p:grpSpPr>
        <p:sp>
          <p:nvSpPr>
            <p:cNvPr id="28" name="Arrow: Chevron 27">
              <a:extLst>
                <a:ext uri="{FF2B5EF4-FFF2-40B4-BE49-F238E27FC236}">
                  <a16:creationId xmlns:a16="http://schemas.microsoft.com/office/drawing/2014/main" id="{B4DCD979-2C26-4390-BDA5-8B645CAF0883}"/>
                </a:ext>
              </a:extLst>
            </p:cNvPr>
            <p:cNvSpPr/>
            <p:nvPr/>
          </p:nvSpPr>
          <p:spPr>
            <a:xfrm>
              <a:off x="1244393" y="6389659"/>
              <a:ext cx="891578" cy="344149"/>
            </a:xfrm>
            <a:prstGeom prst="chevron">
              <a:avLst>
                <a:gd name="adj" fmla="val 40000"/>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9" name="Freeform: Shape 28">
              <a:extLst>
                <a:ext uri="{FF2B5EF4-FFF2-40B4-BE49-F238E27FC236}">
                  <a16:creationId xmlns:a16="http://schemas.microsoft.com/office/drawing/2014/main" id="{F0A1DCF7-D776-4A1E-93DA-ECB0BFD227CD}"/>
                </a:ext>
              </a:extLst>
            </p:cNvPr>
            <p:cNvSpPr/>
            <p:nvPr/>
          </p:nvSpPr>
          <p:spPr>
            <a:xfrm>
              <a:off x="1482148" y="6475696"/>
              <a:ext cx="752888" cy="344149"/>
            </a:xfrm>
            <a:custGeom>
              <a:avLst/>
              <a:gdLst>
                <a:gd name="connsiteX0" fmla="*/ 0 w 752888"/>
                <a:gd name="connsiteY0" fmla="*/ 34415 h 344149"/>
                <a:gd name="connsiteX1" fmla="*/ 34415 w 752888"/>
                <a:gd name="connsiteY1" fmla="*/ 0 h 344149"/>
                <a:gd name="connsiteX2" fmla="*/ 718473 w 752888"/>
                <a:gd name="connsiteY2" fmla="*/ 0 h 344149"/>
                <a:gd name="connsiteX3" fmla="*/ 752888 w 752888"/>
                <a:gd name="connsiteY3" fmla="*/ 34415 h 344149"/>
                <a:gd name="connsiteX4" fmla="*/ 752888 w 752888"/>
                <a:gd name="connsiteY4" fmla="*/ 309734 h 344149"/>
                <a:gd name="connsiteX5" fmla="*/ 718473 w 752888"/>
                <a:gd name="connsiteY5" fmla="*/ 344149 h 344149"/>
                <a:gd name="connsiteX6" fmla="*/ 34415 w 752888"/>
                <a:gd name="connsiteY6" fmla="*/ 344149 h 344149"/>
                <a:gd name="connsiteX7" fmla="*/ 0 w 752888"/>
                <a:gd name="connsiteY7" fmla="*/ 309734 h 344149"/>
                <a:gd name="connsiteX8" fmla="*/ 0 w 752888"/>
                <a:gd name="connsiteY8" fmla="*/ 34415 h 34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888" h="344149">
                  <a:moveTo>
                    <a:pt x="0" y="34415"/>
                  </a:moveTo>
                  <a:cubicBezTo>
                    <a:pt x="0" y="15408"/>
                    <a:pt x="15408" y="0"/>
                    <a:pt x="34415" y="0"/>
                  </a:cubicBezTo>
                  <a:lnTo>
                    <a:pt x="718473" y="0"/>
                  </a:lnTo>
                  <a:cubicBezTo>
                    <a:pt x="737480" y="0"/>
                    <a:pt x="752888" y="15408"/>
                    <a:pt x="752888" y="34415"/>
                  </a:cubicBezTo>
                  <a:lnTo>
                    <a:pt x="752888" y="309734"/>
                  </a:lnTo>
                  <a:cubicBezTo>
                    <a:pt x="752888" y="328741"/>
                    <a:pt x="737480" y="344149"/>
                    <a:pt x="718473" y="344149"/>
                  </a:cubicBezTo>
                  <a:lnTo>
                    <a:pt x="34415" y="344149"/>
                  </a:lnTo>
                  <a:cubicBezTo>
                    <a:pt x="15408" y="344149"/>
                    <a:pt x="0" y="328741"/>
                    <a:pt x="0" y="309734"/>
                  </a:cubicBezTo>
                  <a:lnTo>
                    <a:pt x="0" y="34415"/>
                  </a:lnTo>
                  <a:close/>
                </a:path>
              </a:pathLst>
            </a:custGeom>
            <a:scene3d>
              <a:camera prst="orthographicFront"/>
              <a:lightRig rig="chilly" dir="t"/>
            </a:scene3d>
            <a:sp3d z="12700" extrusionH="1700" prstMaterial="dkEdge">
              <a:bevelT w="25400" h="6350" prst="softRound"/>
              <a:bevelB w="0" h="0" prst="convex"/>
            </a:sp3d>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4088" tIns="74088" rIns="74088" bIns="74088" numCol="1" spcCol="1270" anchor="ctr" anchorCtr="0">
              <a:noAutofit/>
            </a:bodyPr>
            <a:lstStyle/>
            <a:p>
              <a:pPr marL="0" lvl="0" indent="0" algn="ctr" defTabSz="400050">
                <a:lnSpc>
                  <a:spcPct val="90000"/>
                </a:lnSpc>
                <a:spcBef>
                  <a:spcPct val="0"/>
                </a:spcBef>
                <a:spcAft>
                  <a:spcPct val="35000"/>
                </a:spcAft>
                <a:buNone/>
              </a:pPr>
              <a:r>
                <a:rPr lang="en-US" sz="900" kern="1200" dirty="0"/>
                <a:t>Investigate</a:t>
              </a:r>
            </a:p>
          </p:txBody>
        </p:sp>
      </p:grpSp>
      <p:grpSp>
        <p:nvGrpSpPr>
          <p:cNvPr id="38" name="Group 37">
            <a:extLst>
              <a:ext uri="{FF2B5EF4-FFF2-40B4-BE49-F238E27FC236}">
                <a16:creationId xmlns:a16="http://schemas.microsoft.com/office/drawing/2014/main" id="{5ED33ED8-2EB0-4FC8-A8E0-08213024749A}"/>
              </a:ext>
            </a:extLst>
          </p:cNvPr>
          <p:cNvGrpSpPr/>
          <p:nvPr/>
        </p:nvGrpSpPr>
        <p:grpSpPr>
          <a:xfrm>
            <a:off x="2262774" y="6389659"/>
            <a:ext cx="990642" cy="430186"/>
            <a:chOff x="2262774" y="6389659"/>
            <a:chExt cx="990642" cy="430186"/>
          </a:xfrm>
        </p:grpSpPr>
        <p:sp>
          <p:nvSpPr>
            <p:cNvPr id="30" name="Arrow: Chevron 29">
              <a:extLst>
                <a:ext uri="{FF2B5EF4-FFF2-40B4-BE49-F238E27FC236}">
                  <a16:creationId xmlns:a16="http://schemas.microsoft.com/office/drawing/2014/main" id="{C4884617-98AA-496E-BF30-DFA0F4EF59F8}"/>
                </a:ext>
              </a:extLst>
            </p:cNvPr>
            <p:cNvSpPr/>
            <p:nvPr/>
          </p:nvSpPr>
          <p:spPr>
            <a:xfrm>
              <a:off x="2262774" y="6389659"/>
              <a:ext cx="891578" cy="344149"/>
            </a:xfrm>
            <a:prstGeom prst="chevron">
              <a:avLst>
                <a:gd name="adj" fmla="val 40000"/>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73E1611B-BEF0-45E7-B940-9F309DD13554}"/>
                </a:ext>
              </a:extLst>
            </p:cNvPr>
            <p:cNvSpPr/>
            <p:nvPr/>
          </p:nvSpPr>
          <p:spPr>
            <a:xfrm>
              <a:off x="2500528" y="6475696"/>
              <a:ext cx="752888" cy="344149"/>
            </a:xfrm>
            <a:custGeom>
              <a:avLst/>
              <a:gdLst>
                <a:gd name="connsiteX0" fmla="*/ 0 w 752888"/>
                <a:gd name="connsiteY0" fmla="*/ 34415 h 344149"/>
                <a:gd name="connsiteX1" fmla="*/ 34415 w 752888"/>
                <a:gd name="connsiteY1" fmla="*/ 0 h 344149"/>
                <a:gd name="connsiteX2" fmla="*/ 718473 w 752888"/>
                <a:gd name="connsiteY2" fmla="*/ 0 h 344149"/>
                <a:gd name="connsiteX3" fmla="*/ 752888 w 752888"/>
                <a:gd name="connsiteY3" fmla="*/ 34415 h 344149"/>
                <a:gd name="connsiteX4" fmla="*/ 752888 w 752888"/>
                <a:gd name="connsiteY4" fmla="*/ 309734 h 344149"/>
                <a:gd name="connsiteX5" fmla="*/ 718473 w 752888"/>
                <a:gd name="connsiteY5" fmla="*/ 344149 h 344149"/>
                <a:gd name="connsiteX6" fmla="*/ 34415 w 752888"/>
                <a:gd name="connsiteY6" fmla="*/ 344149 h 344149"/>
                <a:gd name="connsiteX7" fmla="*/ 0 w 752888"/>
                <a:gd name="connsiteY7" fmla="*/ 309734 h 344149"/>
                <a:gd name="connsiteX8" fmla="*/ 0 w 752888"/>
                <a:gd name="connsiteY8" fmla="*/ 34415 h 34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888" h="344149">
                  <a:moveTo>
                    <a:pt x="0" y="34415"/>
                  </a:moveTo>
                  <a:cubicBezTo>
                    <a:pt x="0" y="15408"/>
                    <a:pt x="15408" y="0"/>
                    <a:pt x="34415" y="0"/>
                  </a:cubicBezTo>
                  <a:lnTo>
                    <a:pt x="718473" y="0"/>
                  </a:lnTo>
                  <a:cubicBezTo>
                    <a:pt x="737480" y="0"/>
                    <a:pt x="752888" y="15408"/>
                    <a:pt x="752888" y="34415"/>
                  </a:cubicBezTo>
                  <a:lnTo>
                    <a:pt x="752888" y="309734"/>
                  </a:lnTo>
                  <a:cubicBezTo>
                    <a:pt x="752888" y="328741"/>
                    <a:pt x="737480" y="344149"/>
                    <a:pt x="718473" y="344149"/>
                  </a:cubicBezTo>
                  <a:lnTo>
                    <a:pt x="34415" y="344149"/>
                  </a:lnTo>
                  <a:cubicBezTo>
                    <a:pt x="15408" y="344149"/>
                    <a:pt x="0" y="328741"/>
                    <a:pt x="0" y="309734"/>
                  </a:cubicBezTo>
                  <a:lnTo>
                    <a:pt x="0" y="34415"/>
                  </a:lnTo>
                  <a:close/>
                </a:path>
              </a:pathLst>
            </a:custGeom>
            <a:scene3d>
              <a:camera prst="orthographicFront"/>
              <a:lightRig rig="chilly" dir="t"/>
            </a:scene3d>
            <a:sp3d z="12700" extrusionH="1700" prstMaterial="dkEdge">
              <a:bevelT w="25400" h="6350" prst="softRound"/>
              <a:bevelB w="0" h="0" prst="convex"/>
            </a:sp3d>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4088" tIns="74088" rIns="74088" bIns="74088" numCol="1" spcCol="1270" anchor="ctr" anchorCtr="0">
              <a:noAutofit/>
            </a:bodyPr>
            <a:lstStyle/>
            <a:p>
              <a:pPr marL="0" lvl="0" indent="0" algn="ctr" defTabSz="400050">
                <a:lnSpc>
                  <a:spcPct val="90000"/>
                </a:lnSpc>
                <a:spcBef>
                  <a:spcPct val="0"/>
                </a:spcBef>
                <a:spcAft>
                  <a:spcPct val="35000"/>
                </a:spcAft>
                <a:buNone/>
              </a:pPr>
              <a:r>
                <a:rPr lang="en-US" sz="900" kern="1200" dirty="0"/>
                <a:t>Contain</a:t>
              </a:r>
            </a:p>
          </p:txBody>
        </p:sp>
      </p:grpSp>
      <p:grpSp>
        <p:nvGrpSpPr>
          <p:cNvPr id="39" name="Group 38">
            <a:extLst>
              <a:ext uri="{FF2B5EF4-FFF2-40B4-BE49-F238E27FC236}">
                <a16:creationId xmlns:a16="http://schemas.microsoft.com/office/drawing/2014/main" id="{9A72D00D-C759-43E8-91AA-F25B676BABDA}"/>
              </a:ext>
            </a:extLst>
          </p:cNvPr>
          <p:cNvGrpSpPr/>
          <p:nvPr/>
        </p:nvGrpSpPr>
        <p:grpSpPr>
          <a:xfrm>
            <a:off x="3281154" y="6389659"/>
            <a:ext cx="990642" cy="430186"/>
            <a:chOff x="3281154" y="6389659"/>
            <a:chExt cx="990642" cy="430186"/>
          </a:xfrm>
        </p:grpSpPr>
        <p:sp>
          <p:nvSpPr>
            <p:cNvPr id="32" name="Arrow: Chevron 31">
              <a:extLst>
                <a:ext uri="{FF2B5EF4-FFF2-40B4-BE49-F238E27FC236}">
                  <a16:creationId xmlns:a16="http://schemas.microsoft.com/office/drawing/2014/main" id="{4029211A-EDDC-4722-A98D-0B932B8D9CE6}"/>
                </a:ext>
              </a:extLst>
            </p:cNvPr>
            <p:cNvSpPr/>
            <p:nvPr/>
          </p:nvSpPr>
          <p:spPr>
            <a:xfrm>
              <a:off x="3281154" y="6389659"/>
              <a:ext cx="891578" cy="344149"/>
            </a:xfrm>
            <a:prstGeom prst="chevron">
              <a:avLst>
                <a:gd name="adj" fmla="val 40000"/>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Freeform: Shape 32">
              <a:extLst>
                <a:ext uri="{FF2B5EF4-FFF2-40B4-BE49-F238E27FC236}">
                  <a16:creationId xmlns:a16="http://schemas.microsoft.com/office/drawing/2014/main" id="{D576821E-4DDC-43DC-8875-25CDA4F4BEAB}"/>
                </a:ext>
              </a:extLst>
            </p:cNvPr>
            <p:cNvSpPr/>
            <p:nvPr/>
          </p:nvSpPr>
          <p:spPr>
            <a:xfrm>
              <a:off x="3518908" y="6475696"/>
              <a:ext cx="752888" cy="344149"/>
            </a:xfrm>
            <a:custGeom>
              <a:avLst/>
              <a:gdLst>
                <a:gd name="connsiteX0" fmla="*/ 0 w 752888"/>
                <a:gd name="connsiteY0" fmla="*/ 34415 h 344149"/>
                <a:gd name="connsiteX1" fmla="*/ 34415 w 752888"/>
                <a:gd name="connsiteY1" fmla="*/ 0 h 344149"/>
                <a:gd name="connsiteX2" fmla="*/ 718473 w 752888"/>
                <a:gd name="connsiteY2" fmla="*/ 0 h 344149"/>
                <a:gd name="connsiteX3" fmla="*/ 752888 w 752888"/>
                <a:gd name="connsiteY3" fmla="*/ 34415 h 344149"/>
                <a:gd name="connsiteX4" fmla="*/ 752888 w 752888"/>
                <a:gd name="connsiteY4" fmla="*/ 309734 h 344149"/>
                <a:gd name="connsiteX5" fmla="*/ 718473 w 752888"/>
                <a:gd name="connsiteY5" fmla="*/ 344149 h 344149"/>
                <a:gd name="connsiteX6" fmla="*/ 34415 w 752888"/>
                <a:gd name="connsiteY6" fmla="*/ 344149 h 344149"/>
                <a:gd name="connsiteX7" fmla="*/ 0 w 752888"/>
                <a:gd name="connsiteY7" fmla="*/ 309734 h 344149"/>
                <a:gd name="connsiteX8" fmla="*/ 0 w 752888"/>
                <a:gd name="connsiteY8" fmla="*/ 34415 h 34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888" h="344149">
                  <a:moveTo>
                    <a:pt x="0" y="34415"/>
                  </a:moveTo>
                  <a:cubicBezTo>
                    <a:pt x="0" y="15408"/>
                    <a:pt x="15408" y="0"/>
                    <a:pt x="34415" y="0"/>
                  </a:cubicBezTo>
                  <a:lnTo>
                    <a:pt x="718473" y="0"/>
                  </a:lnTo>
                  <a:cubicBezTo>
                    <a:pt x="737480" y="0"/>
                    <a:pt x="752888" y="15408"/>
                    <a:pt x="752888" y="34415"/>
                  </a:cubicBezTo>
                  <a:lnTo>
                    <a:pt x="752888" y="309734"/>
                  </a:lnTo>
                  <a:cubicBezTo>
                    <a:pt x="752888" y="328741"/>
                    <a:pt x="737480" y="344149"/>
                    <a:pt x="718473" y="344149"/>
                  </a:cubicBezTo>
                  <a:lnTo>
                    <a:pt x="34415" y="344149"/>
                  </a:lnTo>
                  <a:cubicBezTo>
                    <a:pt x="15408" y="344149"/>
                    <a:pt x="0" y="328741"/>
                    <a:pt x="0" y="309734"/>
                  </a:cubicBezTo>
                  <a:lnTo>
                    <a:pt x="0" y="34415"/>
                  </a:lnTo>
                  <a:close/>
                </a:path>
              </a:pathLst>
            </a:custGeom>
            <a:scene3d>
              <a:camera prst="orthographicFront"/>
              <a:lightRig rig="chilly" dir="t"/>
            </a:scene3d>
            <a:sp3d z="12700" extrusionH="1700" prstMaterial="dkEdge">
              <a:bevelT w="25400" h="6350" prst="softRound"/>
              <a:bevelB w="0" h="0" prst="convex"/>
            </a:sp3d>
          </p:spPr>
          <p:style>
            <a:lnRef idx="1">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4088" tIns="74088" rIns="74088" bIns="74088" numCol="1" spcCol="1270" anchor="ctr" anchorCtr="0">
              <a:noAutofit/>
            </a:bodyPr>
            <a:lstStyle/>
            <a:p>
              <a:pPr marL="0" lvl="0" indent="0" algn="ctr" defTabSz="400050">
                <a:lnSpc>
                  <a:spcPct val="90000"/>
                </a:lnSpc>
                <a:spcBef>
                  <a:spcPct val="0"/>
                </a:spcBef>
                <a:spcAft>
                  <a:spcPct val="35000"/>
                </a:spcAft>
                <a:buNone/>
              </a:pPr>
              <a:r>
                <a:rPr lang="en-US" sz="900" kern="1200" dirty="0"/>
                <a:t>Eradicate</a:t>
              </a:r>
            </a:p>
          </p:txBody>
        </p:sp>
      </p:grpSp>
      <p:grpSp>
        <p:nvGrpSpPr>
          <p:cNvPr id="40" name="Group 39">
            <a:extLst>
              <a:ext uri="{FF2B5EF4-FFF2-40B4-BE49-F238E27FC236}">
                <a16:creationId xmlns:a16="http://schemas.microsoft.com/office/drawing/2014/main" id="{4B6A4183-B7DC-4927-B25F-727929AE2105}"/>
              </a:ext>
            </a:extLst>
          </p:cNvPr>
          <p:cNvGrpSpPr/>
          <p:nvPr/>
        </p:nvGrpSpPr>
        <p:grpSpPr>
          <a:xfrm>
            <a:off x="4299535" y="6389659"/>
            <a:ext cx="990642" cy="430186"/>
            <a:chOff x="4299535" y="6389659"/>
            <a:chExt cx="990642" cy="430186"/>
          </a:xfrm>
        </p:grpSpPr>
        <p:sp>
          <p:nvSpPr>
            <p:cNvPr id="34" name="Arrow: Chevron 33">
              <a:extLst>
                <a:ext uri="{FF2B5EF4-FFF2-40B4-BE49-F238E27FC236}">
                  <a16:creationId xmlns:a16="http://schemas.microsoft.com/office/drawing/2014/main" id="{3D3574D3-5267-41C8-BE0F-19B63F44A954}"/>
                </a:ext>
              </a:extLst>
            </p:cNvPr>
            <p:cNvSpPr/>
            <p:nvPr/>
          </p:nvSpPr>
          <p:spPr>
            <a:xfrm>
              <a:off x="4299535" y="6389659"/>
              <a:ext cx="891578" cy="344149"/>
            </a:xfrm>
            <a:prstGeom prst="chevron">
              <a:avLst>
                <a:gd name="adj" fmla="val 40000"/>
              </a:avLst>
            </a:pr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F4512B17-A49C-4782-AE02-CF92190EEC23}"/>
                </a:ext>
              </a:extLst>
            </p:cNvPr>
            <p:cNvSpPr/>
            <p:nvPr/>
          </p:nvSpPr>
          <p:spPr>
            <a:xfrm>
              <a:off x="4537289" y="6475696"/>
              <a:ext cx="752888" cy="344149"/>
            </a:xfrm>
            <a:custGeom>
              <a:avLst/>
              <a:gdLst>
                <a:gd name="connsiteX0" fmla="*/ 0 w 752888"/>
                <a:gd name="connsiteY0" fmla="*/ 34415 h 344149"/>
                <a:gd name="connsiteX1" fmla="*/ 34415 w 752888"/>
                <a:gd name="connsiteY1" fmla="*/ 0 h 344149"/>
                <a:gd name="connsiteX2" fmla="*/ 718473 w 752888"/>
                <a:gd name="connsiteY2" fmla="*/ 0 h 344149"/>
                <a:gd name="connsiteX3" fmla="*/ 752888 w 752888"/>
                <a:gd name="connsiteY3" fmla="*/ 34415 h 344149"/>
                <a:gd name="connsiteX4" fmla="*/ 752888 w 752888"/>
                <a:gd name="connsiteY4" fmla="*/ 309734 h 344149"/>
                <a:gd name="connsiteX5" fmla="*/ 718473 w 752888"/>
                <a:gd name="connsiteY5" fmla="*/ 344149 h 344149"/>
                <a:gd name="connsiteX6" fmla="*/ 34415 w 752888"/>
                <a:gd name="connsiteY6" fmla="*/ 344149 h 344149"/>
                <a:gd name="connsiteX7" fmla="*/ 0 w 752888"/>
                <a:gd name="connsiteY7" fmla="*/ 309734 h 344149"/>
                <a:gd name="connsiteX8" fmla="*/ 0 w 752888"/>
                <a:gd name="connsiteY8" fmla="*/ 34415 h 34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888" h="344149">
                  <a:moveTo>
                    <a:pt x="0" y="34415"/>
                  </a:moveTo>
                  <a:cubicBezTo>
                    <a:pt x="0" y="15408"/>
                    <a:pt x="15408" y="0"/>
                    <a:pt x="34415" y="0"/>
                  </a:cubicBezTo>
                  <a:lnTo>
                    <a:pt x="718473" y="0"/>
                  </a:lnTo>
                  <a:cubicBezTo>
                    <a:pt x="737480" y="0"/>
                    <a:pt x="752888" y="15408"/>
                    <a:pt x="752888" y="34415"/>
                  </a:cubicBezTo>
                  <a:lnTo>
                    <a:pt x="752888" y="309734"/>
                  </a:lnTo>
                  <a:cubicBezTo>
                    <a:pt x="752888" y="328741"/>
                    <a:pt x="737480" y="344149"/>
                    <a:pt x="718473" y="344149"/>
                  </a:cubicBezTo>
                  <a:lnTo>
                    <a:pt x="34415" y="344149"/>
                  </a:lnTo>
                  <a:cubicBezTo>
                    <a:pt x="15408" y="344149"/>
                    <a:pt x="0" y="328741"/>
                    <a:pt x="0" y="309734"/>
                  </a:cubicBezTo>
                  <a:lnTo>
                    <a:pt x="0" y="34415"/>
                  </a:lnTo>
                  <a:close/>
                </a:path>
              </a:pathLst>
            </a:custGeom>
            <a:scene3d>
              <a:camera prst="orthographicFront"/>
              <a:lightRig rig="chilly" dir="t"/>
            </a:scene3d>
            <a:sp3d z="12700" extrusionH="1700" prstMaterial="dkEdge">
              <a:bevelT w="25400" h="6350" prst="softRound"/>
              <a:bevelB w="0" h="0" prst="convex"/>
            </a:sp3d>
          </p:spPr>
          <p:style>
            <a:lnRef idx="1">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4088" tIns="74088" rIns="74088" bIns="74088" numCol="1" spcCol="1270" anchor="ctr" anchorCtr="0">
              <a:noAutofit/>
            </a:bodyPr>
            <a:lstStyle/>
            <a:p>
              <a:pPr marL="0" lvl="0" indent="0" algn="ctr" defTabSz="400050">
                <a:lnSpc>
                  <a:spcPct val="90000"/>
                </a:lnSpc>
                <a:spcBef>
                  <a:spcPct val="0"/>
                </a:spcBef>
                <a:spcAft>
                  <a:spcPct val="35000"/>
                </a:spcAft>
                <a:buNone/>
              </a:pPr>
              <a:r>
                <a:rPr lang="en-US" sz="900" kern="1200" dirty="0"/>
                <a:t>Recover</a:t>
              </a:r>
            </a:p>
          </p:txBody>
        </p:sp>
      </p:grpSp>
      <p:sp>
        <p:nvSpPr>
          <p:cNvPr id="18" name="TextBox 17">
            <a:extLst>
              <a:ext uri="{FF2B5EF4-FFF2-40B4-BE49-F238E27FC236}">
                <a16:creationId xmlns:a16="http://schemas.microsoft.com/office/drawing/2014/main" id="{7785296D-741A-44F1-9BCE-DAF64C5F9A8C}"/>
              </a:ext>
            </a:extLst>
          </p:cNvPr>
          <p:cNvSpPr txBox="1"/>
          <p:nvPr/>
        </p:nvSpPr>
        <p:spPr>
          <a:xfrm>
            <a:off x="3933312" y="1333486"/>
            <a:ext cx="842356" cy="261610"/>
          </a:xfrm>
          <a:prstGeom prst="rect">
            <a:avLst/>
          </a:prstGeom>
          <a:noFill/>
        </p:spPr>
        <p:txBody>
          <a:bodyPr wrap="square">
            <a:spAutoFit/>
          </a:bodyPr>
          <a:lstStyle/>
          <a:p>
            <a:pPr algn="ctr"/>
            <a:r>
              <a:rPr lang="en-US" sz="1050" dirty="0">
                <a:solidFill>
                  <a:sysClr val="windowText" lastClr="000000"/>
                </a:solidFill>
                <a:latin typeface="Franklin Gothic Book"/>
              </a:rPr>
              <a:t>SIEM</a:t>
            </a:r>
            <a:endParaRPr lang="en-US" sz="1050" dirty="0"/>
          </a:p>
        </p:txBody>
      </p:sp>
      <p:sp>
        <p:nvSpPr>
          <p:cNvPr id="283" name="TextBox 282">
            <a:extLst>
              <a:ext uri="{FF2B5EF4-FFF2-40B4-BE49-F238E27FC236}">
                <a16:creationId xmlns:a16="http://schemas.microsoft.com/office/drawing/2014/main" id="{7BD8CD8F-0DEA-4EAE-A1B6-471362B0AA16}"/>
              </a:ext>
            </a:extLst>
          </p:cNvPr>
          <p:cNvSpPr txBox="1"/>
          <p:nvPr/>
        </p:nvSpPr>
        <p:spPr>
          <a:xfrm>
            <a:off x="92387" y="937525"/>
            <a:ext cx="842356" cy="307777"/>
          </a:xfrm>
          <a:prstGeom prst="rect">
            <a:avLst/>
          </a:prstGeom>
          <a:noFill/>
        </p:spPr>
        <p:txBody>
          <a:bodyPr wrap="square">
            <a:spAutoFit/>
          </a:bodyPr>
          <a:lstStyle/>
          <a:p>
            <a:pPr algn="ctr"/>
            <a:r>
              <a:rPr lang="en-US" sz="1400" b="1" dirty="0">
                <a:solidFill>
                  <a:sysClr val="windowText" lastClr="000000"/>
                </a:solidFill>
                <a:latin typeface="Franklin Gothic Book"/>
              </a:rPr>
              <a:t>SOC</a:t>
            </a:r>
            <a:endParaRPr lang="en-US" sz="1050" b="1" dirty="0"/>
          </a:p>
        </p:txBody>
      </p:sp>
      <p:sp>
        <p:nvSpPr>
          <p:cNvPr id="284" name="TextBox 283">
            <a:extLst>
              <a:ext uri="{FF2B5EF4-FFF2-40B4-BE49-F238E27FC236}">
                <a16:creationId xmlns:a16="http://schemas.microsoft.com/office/drawing/2014/main" id="{AA8B0F3F-B121-48B6-92F7-6620AA8D3E09}"/>
              </a:ext>
            </a:extLst>
          </p:cNvPr>
          <p:cNvSpPr txBox="1"/>
          <p:nvPr/>
        </p:nvSpPr>
        <p:spPr>
          <a:xfrm>
            <a:off x="5423022" y="937525"/>
            <a:ext cx="842356" cy="307777"/>
          </a:xfrm>
          <a:prstGeom prst="rect">
            <a:avLst/>
          </a:prstGeom>
          <a:noFill/>
        </p:spPr>
        <p:txBody>
          <a:bodyPr wrap="square">
            <a:spAutoFit/>
          </a:bodyPr>
          <a:lstStyle/>
          <a:p>
            <a:pPr algn="ctr"/>
            <a:r>
              <a:rPr lang="en-US" sz="1400" b="1" dirty="0">
                <a:solidFill>
                  <a:sysClr val="windowText" lastClr="000000"/>
                </a:solidFill>
                <a:latin typeface="Franklin Gothic Book"/>
              </a:rPr>
              <a:t>Site</a:t>
            </a:r>
            <a:endParaRPr lang="en-US" sz="1050" b="1" dirty="0"/>
          </a:p>
        </p:txBody>
      </p:sp>
    </p:spTree>
    <p:extLst>
      <p:ext uri="{BB962C8B-B14F-4D97-AF65-F5344CB8AC3E}">
        <p14:creationId xmlns:p14="http://schemas.microsoft.com/office/powerpoint/2010/main" val="301306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4"/>
                                        </p:tgtEl>
                                        <p:attrNameLst>
                                          <p:attrName>style.visibility</p:attrName>
                                        </p:attrNameLst>
                                      </p:cBhvr>
                                      <p:to>
                                        <p:strVal val="visible"/>
                                      </p:to>
                                    </p:set>
                                    <p:animEffect transition="in" filter="fade">
                                      <p:cBhvr>
                                        <p:cTn id="10" dur="500"/>
                                        <p:tgtEl>
                                          <p:spTgt spid="2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3"/>
                                        </p:tgtEl>
                                        <p:attrNameLst>
                                          <p:attrName>style.visibility</p:attrName>
                                        </p:attrNameLst>
                                      </p:cBhvr>
                                      <p:to>
                                        <p:strVal val="visible"/>
                                      </p:to>
                                    </p:set>
                                    <p:animEffect transition="in" filter="fade">
                                      <p:cBhvr>
                                        <p:cTn id="28" dur="500"/>
                                        <p:tgtEl>
                                          <p:spTgt spid="2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3" grpId="0"/>
      <p:bldP spid="28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a:xfrm>
            <a:off x="493713" y="1192212"/>
            <a:ext cx="10239877" cy="917575"/>
          </a:xfrm>
        </p:spPr>
        <p:txBody>
          <a:bodyPr/>
          <a:lstStyle/>
          <a:p>
            <a:r>
              <a:rPr lang="en-US" sz="3200" dirty="0">
                <a:cs typeface="Segoe UI"/>
              </a:rPr>
              <a:t>Agenda (audience internal + vendors under NDA</a:t>
            </a:r>
            <a:endParaRPr lang="en-US" sz="3200" dirty="0"/>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a:xfrm>
            <a:off x="710453" y="2146953"/>
            <a:ext cx="10092018" cy="4132263"/>
          </a:xfrm>
        </p:spPr>
        <p:txBody>
          <a:bodyPr vert="horz" wrap="square" lIns="0" tIns="0" rIns="0" bIns="0" rtlCol="0" anchor="t">
            <a:noAutofit/>
          </a:bodyPr>
          <a:lstStyle/>
          <a:p>
            <a:pPr marL="285750" indent="-285750">
              <a:buClr>
                <a:schemeClr val="tx2"/>
              </a:buClr>
              <a:buSzPct val="100000"/>
              <a:buFont typeface="Arial" panose="020B0604020202020204" pitchFamily="34" charset="0"/>
              <a:buChar char="•"/>
            </a:pPr>
            <a:r>
              <a:rPr lang="en-US" dirty="0"/>
              <a:t>Intro to CyberX Acquistion</a:t>
            </a:r>
            <a:endParaRPr lang="en-US" dirty="0">
              <a:cs typeface="Segoe UI Semibold"/>
            </a:endParaRPr>
          </a:p>
          <a:p>
            <a:pPr marL="285750" indent="-285750">
              <a:buClr>
                <a:schemeClr val="tx2"/>
              </a:buClr>
              <a:buSzPct val="100000"/>
              <a:buFont typeface="Arial" panose="020B0604020202020204" pitchFamily="34" charset="0"/>
              <a:buChar char="•"/>
            </a:pPr>
            <a:endParaRPr lang="en-US" dirty="0"/>
          </a:p>
          <a:p>
            <a:pPr marL="285750" indent="-285750">
              <a:buClr>
                <a:schemeClr val="tx2"/>
              </a:buClr>
              <a:buSzPct val="100000"/>
              <a:buFont typeface="Arial" panose="020B0604020202020204" pitchFamily="34" charset="0"/>
              <a:buChar char="•"/>
            </a:pPr>
            <a:r>
              <a:rPr lang="en-US" dirty="0"/>
              <a:t>Value proposition</a:t>
            </a:r>
            <a:endParaRPr lang="en-US" dirty="0">
              <a:cs typeface="Segoe UI Semibold"/>
            </a:endParaRPr>
          </a:p>
          <a:p>
            <a:pPr marL="285750" indent="-285750">
              <a:buClr>
                <a:schemeClr val="tx2"/>
              </a:buClr>
              <a:buSzPct val="100000"/>
              <a:buFont typeface="Arial" panose="020B0604020202020204" pitchFamily="34" charset="0"/>
              <a:buChar char="•"/>
            </a:pPr>
            <a:endParaRPr lang="en-US" dirty="0"/>
          </a:p>
          <a:p>
            <a:pPr marL="285750" indent="-285750">
              <a:buClr>
                <a:schemeClr val="tx2"/>
              </a:buClr>
              <a:buSzPct val="100000"/>
              <a:buFont typeface="Arial" panose="020B0604020202020204" pitchFamily="34" charset="0"/>
              <a:buChar char="•"/>
            </a:pPr>
            <a:endParaRPr lang="en-US" dirty="0"/>
          </a:p>
          <a:p>
            <a:pPr marL="285750" indent="-285750">
              <a:buClr>
                <a:schemeClr val="tx2"/>
              </a:buClr>
              <a:buSzPct val="100000"/>
              <a:buFont typeface="Arial" panose="020B0604020202020204" pitchFamily="34" charset="0"/>
              <a:buChar char="•"/>
            </a:pPr>
            <a:endParaRPr lang="en-US" dirty="0"/>
          </a:p>
          <a:p>
            <a:pPr marL="285750" indent="-285750">
              <a:buClr>
                <a:schemeClr val="tx2"/>
              </a:buClr>
              <a:buSzPct val="1000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4282382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dirty="0">
                <a:solidFill>
                  <a:srgbClr val="FFFFFF"/>
                </a:solidFill>
              </a:rPr>
              <a:t>Thank you</a:t>
            </a:r>
          </a:p>
        </p:txBody>
      </p:sp>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BBB0486-EBFD-41CF-AC20-7B8E9DA06840}"/>
              </a:ext>
            </a:extLst>
          </p:cNvPr>
          <p:cNvSpPr/>
          <p:nvPr/>
        </p:nvSpPr>
        <p:spPr bwMode="auto">
          <a:xfrm>
            <a:off x="6353175" y="0"/>
            <a:ext cx="6083300"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A14066A-B33B-4A81-AE64-BC6455C89217}"/>
              </a:ext>
            </a:extLst>
          </p:cNvPr>
          <p:cNvSpPr>
            <a:spLocks noGrp="1"/>
          </p:cNvSpPr>
          <p:nvPr>
            <p:ph type="title"/>
          </p:nvPr>
        </p:nvSpPr>
        <p:spPr>
          <a:xfrm>
            <a:off x="465138" y="213599"/>
            <a:ext cx="5653087" cy="410369"/>
          </a:xfrm>
        </p:spPr>
        <p:txBody>
          <a:bodyPr/>
          <a:lstStyle/>
          <a:p>
            <a:r>
              <a:rPr lang="en-US" dirty="0"/>
              <a:t>Key Takeaways</a:t>
            </a:r>
          </a:p>
        </p:txBody>
      </p:sp>
      <p:sp>
        <p:nvSpPr>
          <p:cNvPr id="18" name="Rectangle 17">
            <a:extLst>
              <a:ext uri="{FF2B5EF4-FFF2-40B4-BE49-F238E27FC236}">
                <a16:creationId xmlns:a16="http://schemas.microsoft.com/office/drawing/2014/main" id="{5E4CFE5C-7B17-4798-B0A2-B9A2CEF16FF7}"/>
              </a:ext>
            </a:extLst>
          </p:cNvPr>
          <p:cNvSpPr/>
          <p:nvPr/>
        </p:nvSpPr>
        <p:spPr bwMode="auto">
          <a:xfrm>
            <a:off x="7305673" y="-2941"/>
            <a:ext cx="5130801" cy="6994525"/>
          </a:xfrm>
          <a:prstGeom prst="rect">
            <a:avLst/>
          </a:prstGeom>
          <a:blipFill dpi="0" rotWithShape="1">
            <a:blip r:embed="rId3">
              <a:alphaModFix amt="71000"/>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56479679-81DA-4F3C-86DE-9C0056A81FC2}"/>
              </a:ext>
            </a:extLst>
          </p:cNvPr>
          <p:cNvSpPr txBox="1"/>
          <p:nvPr/>
        </p:nvSpPr>
        <p:spPr>
          <a:xfrm>
            <a:off x="323849" y="696593"/>
            <a:ext cx="6772275" cy="660488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CISOs become increasingly accountable for both IT and IoT/OT security, IT security teams must also adapt their workflows and skills to the unique aspects of IoT/OT </a:t>
            </a:r>
          </a:p>
          <a:p>
            <a:pPr>
              <a:lnSpc>
                <a:spcPct val="90000"/>
              </a:lnSpc>
              <a:spcAft>
                <a:spcPts val="600"/>
              </a:spcAft>
            </a:pPr>
            <a:endParaRPr lang="en-US" sz="2000" dirty="0">
              <a:gradFill>
                <a:gsLst>
                  <a:gs pos="2917">
                    <a:schemeClr val="tx1"/>
                  </a:gs>
                  <a:gs pos="30000">
                    <a:schemeClr val="tx1"/>
                  </a:gs>
                </a:gsLst>
                <a:lin ang="5400000" scaled="0"/>
              </a:gradFill>
            </a:endParaRPr>
          </a:p>
          <a:p>
            <a:pPr>
              <a:lnSpc>
                <a:spcPct val="90000"/>
              </a:lnSpc>
              <a:spcAft>
                <a:spcPts val="600"/>
              </a:spcAft>
            </a:pPr>
            <a:r>
              <a:rPr lang="en-US" sz="2000" dirty="0">
                <a:gradFill>
                  <a:gsLst>
                    <a:gs pos="2917">
                      <a:schemeClr val="tx1"/>
                    </a:gs>
                    <a:gs pos="30000">
                      <a:schemeClr val="tx1"/>
                    </a:gs>
                  </a:gsLst>
                  <a:lin ang="5400000" scaled="0"/>
                </a:gradFill>
              </a:rPr>
              <a:t>Given the investment organizations have already made in centralized SOCs, it become highly recommended to bring ICS security into the corporate SOC</a:t>
            </a:r>
          </a:p>
          <a:p>
            <a:pPr>
              <a:lnSpc>
                <a:spcPct val="90000"/>
              </a:lnSpc>
              <a:spcAft>
                <a:spcPts val="600"/>
              </a:spcAft>
            </a:pPr>
            <a:endParaRPr lang="en-US" sz="2000" dirty="0">
              <a:gradFill>
                <a:gsLst>
                  <a:gs pos="2917">
                    <a:schemeClr val="tx1"/>
                  </a:gs>
                  <a:gs pos="30000">
                    <a:schemeClr val="tx1"/>
                  </a:gs>
                </a:gsLst>
                <a:lin ang="5400000" scaled="0"/>
              </a:gradFill>
            </a:endParaRPr>
          </a:p>
          <a:p>
            <a:pPr>
              <a:lnSpc>
                <a:spcPct val="90000"/>
              </a:lnSpc>
              <a:spcAft>
                <a:spcPts val="600"/>
              </a:spcAft>
            </a:pPr>
            <a:r>
              <a:rPr lang="en-US" sz="2000" dirty="0">
                <a:gradFill>
                  <a:gsLst>
                    <a:gs pos="2917">
                      <a:schemeClr val="tx1"/>
                    </a:gs>
                    <a:gs pos="30000">
                      <a:schemeClr val="tx1"/>
                    </a:gs>
                  </a:gsLst>
                  <a:lin ang="5400000" scaled="0"/>
                </a:gradFill>
              </a:rPr>
              <a:t>Expanding the SOC team responsibilities to incorporate the IoT/OT network security enables cyber and incident response to become holistic to the organization</a:t>
            </a:r>
          </a:p>
          <a:p>
            <a:pPr>
              <a:lnSpc>
                <a:spcPct val="90000"/>
              </a:lnSpc>
              <a:spcAft>
                <a:spcPts val="600"/>
              </a:spcAft>
            </a:pPr>
            <a:endParaRPr lang="en-US" sz="2000" dirty="0">
              <a:gradFill>
                <a:gsLst>
                  <a:gs pos="2917">
                    <a:schemeClr val="tx1"/>
                  </a:gs>
                  <a:gs pos="30000">
                    <a:schemeClr val="tx1"/>
                  </a:gs>
                </a:gsLst>
                <a:lin ang="5400000" scaled="0"/>
              </a:gradFill>
            </a:endParaRPr>
          </a:p>
          <a:p>
            <a:pPr>
              <a:lnSpc>
                <a:spcPct val="90000"/>
              </a:lnSpc>
              <a:spcAft>
                <a:spcPts val="600"/>
              </a:spcAft>
            </a:pPr>
            <a:r>
              <a:rPr lang="en-US" sz="2000" dirty="0">
                <a:gradFill>
                  <a:gsLst>
                    <a:gs pos="2917">
                      <a:schemeClr val="tx1"/>
                    </a:gs>
                    <a:gs pos="30000">
                      <a:schemeClr val="tx1"/>
                    </a:gs>
                  </a:gsLst>
                  <a:lin ang="5400000" scaled="0"/>
                </a:gradFill>
              </a:rPr>
              <a:t>The main goal of AD-IoT is to enable current Tier 1 SOC analysts to handle most IoT/OT incidents without escalation to IoT/OT security specialists, and to minimize alert noise from IoT/OT incidents</a:t>
            </a:r>
          </a:p>
          <a:p>
            <a:pPr>
              <a:lnSpc>
                <a:spcPct val="90000"/>
              </a:lnSpc>
              <a:spcAft>
                <a:spcPts val="600"/>
              </a:spcAft>
            </a:pP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504397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a:xfrm>
            <a:off x="493713" y="1192212"/>
            <a:ext cx="8717522" cy="917575"/>
          </a:xfrm>
        </p:spPr>
        <p:txBody>
          <a:bodyPr/>
          <a:lstStyle/>
          <a:p>
            <a:r>
              <a:rPr lang="en-US" sz="3200" dirty="0"/>
              <a:t>Today’s Questions that we going to answer</a:t>
            </a:r>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a:xfrm>
            <a:off x="710453" y="2146953"/>
            <a:ext cx="10092018" cy="4132263"/>
          </a:xfrm>
        </p:spPr>
        <p:txBody>
          <a:bodyPr/>
          <a:lstStyle/>
          <a:p>
            <a:pPr marL="285750" indent="-285750">
              <a:buClr>
                <a:schemeClr val="tx2"/>
              </a:buClr>
              <a:buSzPct val="100000"/>
              <a:buFont typeface="Arial" panose="020B0604020202020204" pitchFamily="34" charset="0"/>
              <a:buChar char="•"/>
            </a:pPr>
            <a:r>
              <a:rPr lang="en-US" dirty="0"/>
              <a:t>What are the top challenges managing incidents in IoT/OT SOC?</a:t>
            </a:r>
          </a:p>
          <a:p>
            <a:pPr marL="285750" indent="-285750">
              <a:buClr>
                <a:schemeClr val="tx2"/>
              </a:buClr>
              <a:buSzPct val="100000"/>
              <a:buFont typeface="Arial" panose="020B0604020202020204" pitchFamily="34" charset="0"/>
              <a:buChar char="•"/>
            </a:pPr>
            <a:endParaRPr lang="en-US" dirty="0"/>
          </a:p>
          <a:p>
            <a:pPr marL="285750" indent="-285750">
              <a:buClr>
                <a:schemeClr val="tx2"/>
              </a:buClr>
              <a:buSzPct val="100000"/>
              <a:buFont typeface="Arial" panose="020B0604020202020204" pitchFamily="34" charset="0"/>
              <a:buChar char="•"/>
            </a:pPr>
            <a:r>
              <a:rPr lang="en-US" dirty="0"/>
              <a:t>How AD-IoT integrations can help to create an ecosystem for IoT/OT incident management? </a:t>
            </a:r>
          </a:p>
          <a:p>
            <a:pPr marL="285750" indent="-285750">
              <a:buClr>
                <a:schemeClr val="tx2"/>
              </a:buClr>
              <a:buSzPct val="100000"/>
              <a:buFont typeface="Arial" panose="020B0604020202020204" pitchFamily="34" charset="0"/>
              <a:buChar char="•"/>
            </a:pPr>
            <a:endParaRPr lang="en-US" dirty="0"/>
          </a:p>
          <a:p>
            <a:pPr marL="285750" indent="-285750">
              <a:buClr>
                <a:schemeClr val="tx2"/>
              </a:buClr>
              <a:buSzPct val="100000"/>
              <a:buFont typeface="Arial" panose="020B0604020202020204" pitchFamily="34" charset="0"/>
              <a:buChar char="•"/>
            </a:pPr>
            <a:r>
              <a:rPr lang="en-US" dirty="0"/>
              <a:t>What are the main benefits of Defender for IoT + Sentinel integration?</a:t>
            </a:r>
          </a:p>
          <a:p>
            <a:pPr marL="285750" indent="-285750">
              <a:buClr>
                <a:schemeClr val="tx2"/>
              </a:buClr>
              <a:buSzPct val="100000"/>
              <a:buFont typeface="Arial" panose="020B0604020202020204" pitchFamily="34" charset="0"/>
              <a:buChar char="•"/>
            </a:pPr>
            <a:endParaRPr lang="en-US" dirty="0"/>
          </a:p>
          <a:p>
            <a:pPr marL="285750" indent="-285750">
              <a:buClr>
                <a:schemeClr val="tx2"/>
              </a:buClr>
              <a:buSzPct val="100000"/>
              <a:buFont typeface="Arial" panose="020B0604020202020204" pitchFamily="34" charset="0"/>
              <a:buChar char="•"/>
            </a:pPr>
            <a:endParaRPr lang="en-US" dirty="0"/>
          </a:p>
          <a:p>
            <a:pPr marL="285750" indent="-285750">
              <a:buClr>
                <a:schemeClr val="tx2"/>
              </a:buClr>
              <a:buSzPct val="100000"/>
              <a:buFont typeface="Arial" panose="020B0604020202020204" pitchFamily="34" charset="0"/>
              <a:buChar char="•"/>
            </a:pPr>
            <a:endParaRPr lang="en-US" dirty="0"/>
          </a:p>
          <a:p>
            <a:pPr marL="285750" indent="-285750">
              <a:buClr>
                <a:schemeClr val="tx2"/>
              </a:buClr>
              <a:buSzPct val="1000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283495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AF05B7-FF49-4D1C-9E12-795E0FD967E8}"/>
              </a:ext>
            </a:extLst>
          </p:cNvPr>
          <p:cNvSpPr>
            <a:spLocks noGrp="1"/>
          </p:cNvSpPr>
          <p:nvPr>
            <p:ph type="title"/>
          </p:nvPr>
        </p:nvSpPr>
        <p:spPr>
          <a:xfrm>
            <a:off x="465138" y="632779"/>
            <a:ext cx="11533187" cy="410369"/>
          </a:xfrm>
        </p:spPr>
        <p:txBody>
          <a:bodyPr/>
          <a:lstStyle/>
          <a:p>
            <a:r>
              <a:rPr lang="en-US" dirty="0"/>
              <a:t>SOC Incident Management - Basics</a:t>
            </a:r>
          </a:p>
        </p:txBody>
      </p:sp>
      <p:grpSp>
        <p:nvGrpSpPr>
          <p:cNvPr id="4" name="Group 3">
            <a:extLst>
              <a:ext uri="{FF2B5EF4-FFF2-40B4-BE49-F238E27FC236}">
                <a16:creationId xmlns:a16="http://schemas.microsoft.com/office/drawing/2014/main" id="{DFC3FC7A-9697-48D3-B7D0-C0A6A2D0382D}"/>
              </a:ext>
            </a:extLst>
          </p:cNvPr>
          <p:cNvGrpSpPr/>
          <p:nvPr/>
        </p:nvGrpSpPr>
        <p:grpSpPr>
          <a:xfrm>
            <a:off x="903288" y="2092210"/>
            <a:ext cx="10908273" cy="4695872"/>
            <a:chOff x="903288" y="2092210"/>
            <a:chExt cx="10908273" cy="4695872"/>
          </a:xfrm>
        </p:grpSpPr>
        <p:pic>
          <p:nvPicPr>
            <p:cNvPr id="12" name="Picture 4" descr="Image result for siem&quot;">
              <a:extLst>
                <a:ext uri="{FF2B5EF4-FFF2-40B4-BE49-F238E27FC236}">
                  <a16:creationId xmlns:a16="http://schemas.microsoft.com/office/drawing/2014/main" id="{58033799-54D6-46EC-8344-5B3505ED4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9608" y="2523147"/>
              <a:ext cx="3338385" cy="2003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3" name="Diagram 2">
              <a:extLst>
                <a:ext uri="{FF2B5EF4-FFF2-40B4-BE49-F238E27FC236}">
                  <a16:creationId xmlns:a16="http://schemas.microsoft.com/office/drawing/2014/main" id="{999C5493-B013-467F-A923-4B4A7C24AE88}"/>
                </a:ext>
              </a:extLst>
            </p:cNvPr>
            <p:cNvGraphicFramePr/>
            <p:nvPr>
              <p:extLst>
                <p:ext uri="{D42A27DB-BD31-4B8C-83A1-F6EECF244321}">
                  <p14:modId xmlns:p14="http://schemas.microsoft.com/office/powerpoint/2010/main" val="1658464305"/>
                </p:ext>
              </p:extLst>
            </p:nvPr>
          </p:nvGraphicFramePr>
          <p:xfrm>
            <a:off x="5516371" y="3621741"/>
            <a:ext cx="6295190" cy="31663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146" name="Picture 2" descr="See the source image">
              <a:extLst>
                <a:ext uri="{FF2B5EF4-FFF2-40B4-BE49-F238E27FC236}">
                  <a16:creationId xmlns:a16="http://schemas.microsoft.com/office/drawing/2014/main" id="{E0B5ED02-A8B4-4394-BB82-89595C5780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3288" y="2092210"/>
              <a:ext cx="3392488" cy="339248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ee the source image">
              <a:extLst>
                <a:ext uri="{FF2B5EF4-FFF2-40B4-BE49-F238E27FC236}">
                  <a16:creationId xmlns:a16="http://schemas.microsoft.com/office/drawing/2014/main" id="{EBBF2A96-B15D-4CFC-8FD3-38A50916E2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9714" y="4526177"/>
              <a:ext cx="1516062" cy="1516062"/>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759692D1-71FA-43D3-8E86-A07D9EA4812F}"/>
                </a:ext>
              </a:extLst>
            </p:cNvPr>
            <p:cNvSpPr/>
            <p:nvPr/>
          </p:nvSpPr>
          <p:spPr bwMode="auto">
            <a:xfrm>
              <a:off x="4295776" y="2622176"/>
              <a:ext cx="2145365" cy="1187824"/>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Incident</a:t>
              </a:r>
            </a:p>
          </p:txBody>
        </p:sp>
        <p:pic>
          <p:nvPicPr>
            <p:cNvPr id="3074" name="Picture 2" descr="See the source image">
              <a:extLst>
                <a:ext uri="{FF2B5EF4-FFF2-40B4-BE49-F238E27FC236}">
                  <a16:creationId xmlns:a16="http://schemas.microsoft.com/office/drawing/2014/main" id="{232BCB21-4D91-4CAD-8CAE-04C8FF92EF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74859" y="3004142"/>
              <a:ext cx="468467" cy="4684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258518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AF05B7-FF49-4D1C-9E12-795E0FD967E8}"/>
              </a:ext>
            </a:extLst>
          </p:cNvPr>
          <p:cNvSpPr>
            <a:spLocks noGrp="1"/>
          </p:cNvSpPr>
          <p:nvPr>
            <p:ph type="title"/>
          </p:nvPr>
        </p:nvSpPr>
        <p:spPr/>
        <p:txBody>
          <a:bodyPr wrap="square" anchor="t">
            <a:normAutofit/>
          </a:bodyPr>
          <a:lstStyle/>
          <a:p>
            <a:r>
              <a:rPr lang="en-US" b="1" dirty="0"/>
              <a:t>Traditional SOC vs IT/OT Unified SOC – Top Challenges </a:t>
            </a:r>
          </a:p>
        </p:txBody>
      </p:sp>
      <p:sp>
        <p:nvSpPr>
          <p:cNvPr id="19" name="Text Placeholder 4">
            <a:extLst>
              <a:ext uri="{FF2B5EF4-FFF2-40B4-BE49-F238E27FC236}">
                <a16:creationId xmlns:a16="http://schemas.microsoft.com/office/drawing/2014/main" id="{C8E41063-2F20-4379-BA7D-B6B04F1011D5}"/>
              </a:ext>
            </a:extLst>
          </p:cNvPr>
          <p:cNvSpPr>
            <a:spLocks noGrp="1"/>
          </p:cNvSpPr>
          <p:nvPr>
            <p:ph type="body" sz="quarter" idx="4294967295"/>
          </p:nvPr>
        </p:nvSpPr>
        <p:spPr>
          <a:xfrm>
            <a:off x="557212" y="1216394"/>
            <a:ext cx="11879263" cy="5416868"/>
          </a:xfrm>
        </p:spPr>
        <p:txBody>
          <a:bodyPr/>
          <a:lstStyle/>
          <a:p>
            <a:r>
              <a:rPr lang="en-US" sz="2000" b="1" dirty="0">
                <a:latin typeface="+mn-lt"/>
              </a:rPr>
              <a:t>Data Availability </a:t>
            </a:r>
            <a:r>
              <a:rPr lang="en-US" sz="2000" dirty="0">
                <a:latin typeface="+mn-lt"/>
              </a:rPr>
              <a:t>-  How to get security/operation data </a:t>
            </a:r>
            <a:r>
              <a:rPr lang="en-US" sz="2000">
                <a:latin typeface="+mn-lt"/>
              </a:rPr>
              <a:t>from IoT/OT </a:t>
            </a:r>
            <a:r>
              <a:rPr lang="en-US" sz="2000" dirty="0">
                <a:latin typeface="+mn-lt"/>
              </a:rPr>
              <a:t>networks?</a:t>
            </a:r>
          </a:p>
          <a:p>
            <a:r>
              <a:rPr lang="en-US" sz="2000" u="sng" dirty="0">
                <a:latin typeface="+mn-lt"/>
              </a:rPr>
              <a:t>Why it’s a challenge?</a:t>
            </a:r>
          </a:p>
          <a:p>
            <a:pPr marL="342900" indent="-342900">
              <a:buFont typeface="Arial" panose="020B0604020202020204" pitchFamily="34" charset="0"/>
              <a:buChar char="•"/>
            </a:pPr>
            <a:r>
              <a:rPr lang="en-US" sz="2000" dirty="0">
                <a:latin typeface="+mn-lt"/>
              </a:rPr>
              <a:t>Segregated/Air gap networks</a:t>
            </a:r>
          </a:p>
          <a:p>
            <a:pPr marL="342900" indent="-342900">
              <a:buFont typeface="Arial" panose="020B0604020202020204" pitchFamily="34" charset="0"/>
              <a:buChar char="•"/>
            </a:pPr>
            <a:r>
              <a:rPr lang="en-US" sz="2000" dirty="0">
                <a:latin typeface="+mn-lt"/>
              </a:rPr>
              <a:t>Unmanaged devices – Legacy OS, embedded, no reporting capabilities</a:t>
            </a:r>
          </a:p>
          <a:p>
            <a:endParaRPr lang="en-US" sz="2000" dirty="0">
              <a:latin typeface="+mn-lt"/>
            </a:endParaRPr>
          </a:p>
          <a:p>
            <a:r>
              <a:rPr lang="en-US" sz="2000" b="1" dirty="0">
                <a:latin typeface="+mn-lt"/>
              </a:rPr>
              <a:t>Knowledge and Skills</a:t>
            </a:r>
            <a:r>
              <a:rPr lang="en-US" sz="2000" dirty="0">
                <a:latin typeface="+mn-lt"/>
              </a:rPr>
              <a:t> – How to manage IoT/OT oriented alerts and incidents?</a:t>
            </a:r>
          </a:p>
          <a:p>
            <a:r>
              <a:rPr lang="en-US" sz="2000" u="sng" dirty="0">
                <a:latin typeface="+mn-lt"/>
              </a:rPr>
              <a:t>Why it’s a challenge?</a:t>
            </a:r>
          </a:p>
          <a:p>
            <a:pPr marL="342900" indent="-342900">
              <a:buFont typeface="Arial" panose="020B0604020202020204" pitchFamily="34" charset="0"/>
              <a:buChar char="•"/>
            </a:pPr>
            <a:r>
              <a:rPr lang="en-US" sz="2000" dirty="0">
                <a:latin typeface="+mn-lt"/>
              </a:rPr>
              <a:t>Understanding IoT/OT environments, behavior and concept</a:t>
            </a:r>
          </a:p>
          <a:p>
            <a:pPr marL="342900" indent="-342900">
              <a:buFont typeface="Arial" panose="020B0604020202020204" pitchFamily="34" charset="0"/>
              <a:buChar char="•"/>
            </a:pPr>
            <a:r>
              <a:rPr lang="en-US" sz="2000" dirty="0">
                <a:latin typeface="+mn-lt"/>
              </a:rPr>
              <a:t>Security Focus</a:t>
            </a:r>
          </a:p>
          <a:p>
            <a:pPr marL="342900" indent="-342900">
              <a:buFont typeface="Arial" panose="020B0604020202020204" pitchFamily="34" charset="0"/>
              <a:buChar char="•"/>
            </a:pPr>
            <a:r>
              <a:rPr lang="en-US" sz="2000" dirty="0">
                <a:latin typeface="+mn-lt"/>
              </a:rPr>
              <a:t>Communication with IoT/OT staff</a:t>
            </a:r>
          </a:p>
          <a:p>
            <a:pPr marL="342900" indent="-342900">
              <a:buFont typeface="Arial" panose="020B0604020202020204" pitchFamily="34" charset="0"/>
              <a:buChar char="•"/>
            </a:pPr>
            <a:endParaRPr lang="en-US" sz="2000" dirty="0">
              <a:latin typeface="+mn-lt"/>
            </a:endParaRPr>
          </a:p>
          <a:p>
            <a:r>
              <a:rPr lang="en-US" sz="2000" b="1" dirty="0">
                <a:latin typeface="+mn-lt"/>
              </a:rPr>
              <a:t>Incident Response </a:t>
            </a:r>
            <a:r>
              <a:rPr lang="en-US" sz="2000" dirty="0">
                <a:latin typeface="+mn-lt"/>
              </a:rPr>
              <a:t>– How to manage mitigations in critical networks?</a:t>
            </a:r>
            <a:endParaRPr lang="en-US" sz="2000" b="1" dirty="0">
              <a:latin typeface="+mn-lt"/>
            </a:endParaRPr>
          </a:p>
          <a:p>
            <a:r>
              <a:rPr lang="en-US" sz="2000" u="sng" dirty="0">
                <a:latin typeface="+mn-lt"/>
              </a:rPr>
              <a:t>Why it’s a challenge?</a:t>
            </a:r>
          </a:p>
          <a:p>
            <a:pPr marL="342900" indent="-342900">
              <a:buFont typeface="Arial" panose="020B0604020202020204" pitchFamily="34" charset="0"/>
              <a:buChar char="•"/>
            </a:pPr>
            <a:r>
              <a:rPr lang="en-US" sz="2000" dirty="0">
                <a:latin typeface="+mn-lt"/>
              </a:rPr>
              <a:t>Critical process - Special treatment </a:t>
            </a:r>
          </a:p>
          <a:p>
            <a:pPr marL="342900" indent="-342900">
              <a:buFont typeface="Arial" panose="020B0604020202020204" pitchFamily="34" charset="0"/>
              <a:buChar char="•"/>
            </a:pPr>
            <a:r>
              <a:rPr lang="en-US" sz="2000" dirty="0">
                <a:latin typeface="+mn-lt"/>
              </a:rPr>
              <a:t>High severity – short time to action</a:t>
            </a:r>
          </a:p>
          <a:p>
            <a:pPr marL="342900" indent="-342900">
              <a:buFont typeface="Arial" panose="020B0604020202020204" pitchFamily="34" charset="0"/>
              <a:buChar char="•"/>
            </a:pPr>
            <a:r>
              <a:rPr lang="en-US" sz="2000" dirty="0">
                <a:latin typeface="+mn-lt"/>
              </a:rPr>
              <a:t>Complex internal procedures</a:t>
            </a:r>
          </a:p>
          <a:p>
            <a:endParaRPr lang="en-US" sz="2000" dirty="0">
              <a:latin typeface="+mn-lt"/>
            </a:endParaRPr>
          </a:p>
        </p:txBody>
      </p:sp>
      <p:grpSp>
        <p:nvGrpSpPr>
          <p:cNvPr id="6" name="Group 5">
            <a:extLst>
              <a:ext uri="{FF2B5EF4-FFF2-40B4-BE49-F238E27FC236}">
                <a16:creationId xmlns:a16="http://schemas.microsoft.com/office/drawing/2014/main" id="{2839B9F8-94AE-4FDD-9A53-A4CC30687C53}"/>
              </a:ext>
            </a:extLst>
          </p:cNvPr>
          <p:cNvGrpSpPr/>
          <p:nvPr/>
        </p:nvGrpSpPr>
        <p:grpSpPr>
          <a:xfrm>
            <a:off x="6339193" y="4925598"/>
            <a:ext cx="5471807" cy="2355543"/>
            <a:chOff x="903288" y="2092210"/>
            <a:chExt cx="10908273" cy="4695872"/>
          </a:xfrm>
        </p:grpSpPr>
        <p:pic>
          <p:nvPicPr>
            <p:cNvPr id="7" name="Picture 4" descr="Image result for siem&quot;">
              <a:extLst>
                <a:ext uri="{FF2B5EF4-FFF2-40B4-BE49-F238E27FC236}">
                  <a16:creationId xmlns:a16="http://schemas.microsoft.com/office/drawing/2014/main" id="{1CA984BD-6FC1-48FB-AF62-AEC00DCBF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9608" y="2523147"/>
              <a:ext cx="3338385" cy="2003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Diagram 7">
              <a:extLst>
                <a:ext uri="{FF2B5EF4-FFF2-40B4-BE49-F238E27FC236}">
                  <a16:creationId xmlns:a16="http://schemas.microsoft.com/office/drawing/2014/main" id="{AE52A424-D40E-4426-935C-5E426881F469}"/>
                </a:ext>
              </a:extLst>
            </p:cNvPr>
            <p:cNvGraphicFramePr/>
            <p:nvPr>
              <p:extLst>
                <p:ext uri="{D42A27DB-BD31-4B8C-83A1-F6EECF244321}">
                  <p14:modId xmlns:p14="http://schemas.microsoft.com/office/powerpoint/2010/main" val="4274192570"/>
                </p:ext>
              </p:extLst>
            </p:nvPr>
          </p:nvGraphicFramePr>
          <p:xfrm>
            <a:off x="5516371" y="3621741"/>
            <a:ext cx="6295190" cy="31663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2">
              <a:extLst>
                <a:ext uri="{FF2B5EF4-FFF2-40B4-BE49-F238E27FC236}">
                  <a16:creationId xmlns:a16="http://schemas.microsoft.com/office/drawing/2014/main" id="{9C2B6ACE-EF36-45BF-8905-882DF2DEFA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p:blipFill>
          <p:spPr bwMode="auto">
            <a:xfrm>
              <a:off x="903288" y="2092210"/>
              <a:ext cx="3392489" cy="33924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e the source image">
              <a:extLst>
                <a:ext uri="{FF2B5EF4-FFF2-40B4-BE49-F238E27FC236}">
                  <a16:creationId xmlns:a16="http://schemas.microsoft.com/office/drawing/2014/main" id="{041AC11C-828A-4F64-81E0-7B8AB225C1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79714" y="4526177"/>
              <a:ext cx="1516062" cy="1516062"/>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7440F0E0-99A8-46EF-B691-E79A084D6F8C}"/>
                </a:ext>
              </a:extLst>
            </p:cNvPr>
            <p:cNvSpPr/>
            <p:nvPr/>
          </p:nvSpPr>
          <p:spPr bwMode="auto">
            <a:xfrm>
              <a:off x="4295777" y="2622176"/>
              <a:ext cx="2145365" cy="1516061"/>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Incident</a:t>
              </a:r>
            </a:p>
          </p:txBody>
        </p:sp>
        <p:pic>
          <p:nvPicPr>
            <p:cNvPr id="12" name="Picture 2" descr="See the source image">
              <a:extLst>
                <a:ext uri="{FF2B5EF4-FFF2-40B4-BE49-F238E27FC236}">
                  <a16:creationId xmlns:a16="http://schemas.microsoft.com/office/drawing/2014/main" id="{B334A6D6-388A-41F0-9664-9CB9B9616FD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74859" y="3153273"/>
              <a:ext cx="468467" cy="4684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1135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ABAC7-432E-4097-AF26-C17834655576}"/>
              </a:ext>
            </a:extLst>
          </p:cNvPr>
          <p:cNvSpPr>
            <a:spLocks noGrp="1"/>
          </p:cNvSpPr>
          <p:nvPr>
            <p:ph type="title"/>
          </p:nvPr>
        </p:nvSpPr>
        <p:spPr>
          <a:xfrm>
            <a:off x="437277" y="2582862"/>
            <a:ext cx="9823498" cy="1828800"/>
          </a:xfrm>
        </p:spPr>
        <p:txBody>
          <a:bodyPr wrap="square" anchor="b">
            <a:normAutofit/>
          </a:bodyPr>
          <a:lstStyle/>
          <a:p>
            <a:r>
              <a:rPr lang="en-US" dirty="0"/>
              <a:t>How does AD-IoT address </a:t>
            </a:r>
            <a:br>
              <a:rPr lang="en-US" dirty="0"/>
            </a:br>
            <a:r>
              <a:rPr lang="en-US" dirty="0">
                <a:solidFill>
                  <a:schemeClr val="accent4">
                    <a:lumMod val="40000"/>
                    <a:lumOff val="60000"/>
                  </a:schemeClr>
                </a:solidFill>
              </a:rPr>
              <a:t>Data Availability</a:t>
            </a:r>
            <a:r>
              <a:rPr lang="en-US" dirty="0"/>
              <a:t> challenge</a:t>
            </a:r>
          </a:p>
        </p:txBody>
      </p:sp>
    </p:spTree>
    <p:extLst>
      <p:ext uri="{BB962C8B-B14F-4D97-AF65-F5344CB8AC3E}">
        <p14:creationId xmlns:p14="http://schemas.microsoft.com/office/powerpoint/2010/main" val="168302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BF64BBD-1EE2-449A-B267-087E5D2E0560}"/>
              </a:ext>
            </a:extLst>
          </p:cNvPr>
          <p:cNvSpPr/>
          <p:nvPr/>
        </p:nvSpPr>
        <p:spPr bwMode="auto">
          <a:xfrm>
            <a:off x="447782" y="1076732"/>
            <a:ext cx="6666301" cy="5459586"/>
          </a:xfrm>
          <a:prstGeom prst="rect">
            <a:avLst/>
          </a:prstGeom>
          <a:noFill/>
          <a:ln w="25400">
            <a:solidFill>
              <a:schemeClr val="tx2"/>
            </a:solidFill>
            <a:prstDash val="solid"/>
          </a:ln>
          <a:effectLst>
            <a:outerShdw blurRad="254000" dist="50800" dir="2700000" algn="ctr" rotWithShape="0">
              <a:prstClr val="black">
                <a:alpha val="14000"/>
              </a:prstClr>
            </a:outerShdw>
          </a:effectLst>
        </p:spPr>
        <p:txBody>
          <a:bodyPr lIns="186521" tIns="93260" rtlCol="0" anchor="t"/>
          <a:lstStyle/>
          <a:p>
            <a:r>
              <a:rPr lang="en-US" sz="1632" dirty="0">
                <a:solidFill>
                  <a:schemeClr val="tx2"/>
                </a:solidFill>
                <a:latin typeface="+mj-lt"/>
              </a:rPr>
              <a:t>Runs On-Premises</a:t>
            </a:r>
          </a:p>
        </p:txBody>
      </p:sp>
      <p:sp>
        <p:nvSpPr>
          <p:cNvPr id="16" name="Rectangle 15">
            <a:extLst>
              <a:ext uri="{FF2B5EF4-FFF2-40B4-BE49-F238E27FC236}">
                <a16:creationId xmlns:a16="http://schemas.microsoft.com/office/drawing/2014/main" id="{773E05A4-FFC1-CE40-A27F-9C6925258404}"/>
              </a:ext>
            </a:extLst>
          </p:cNvPr>
          <p:cNvSpPr/>
          <p:nvPr/>
        </p:nvSpPr>
        <p:spPr bwMode="auto">
          <a:xfrm>
            <a:off x="597426" y="4089647"/>
            <a:ext cx="2055043" cy="2236900"/>
          </a:xfrm>
          <a:prstGeom prst="rect">
            <a:avLst/>
          </a:prstGeom>
          <a:noFill/>
          <a:ln w="25400">
            <a:solidFill>
              <a:srgbClr val="0F780F"/>
            </a:solidFill>
            <a:prstDash val="sysDash"/>
          </a:ln>
          <a:effectLst>
            <a:outerShdw blurRad="254000" dist="50800" dir="2700000" algn="ctr" rotWithShape="0">
              <a:prstClr val="black">
                <a:alpha val="14000"/>
              </a:prstClr>
            </a:outerShdw>
          </a:effectLst>
        </p:spPr>
        <p:txBody>
          <a:bodyPr lIns="186521" tIns="93260" rtlCol="0" anchor="t"/>
          <a:lstStyle/>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endParaRPr lang="en-US" sz="1224" dirty="0">
              <a:solidFill>
                <a:srgbClr val="0F780F"/>
              </a:solidFill>
              <a:latin typeface="+mj-lt"/>
            </a:endParaRPr>
          </a:p>
          <a:p>
            <a:pPr algn="ctr"/>
            <a:r>
              <a:rPr lang="en-US" sz="1428" dirty="0">
                <a:solidFill>
                  <a:srgbClr val="0F780F"/>
                </a:solidFill>
                <a:latin typeface="+mj-lt"/>
              </a:rPr>
              <a:t>Managed</a:t>
            </a:r>
          </a:p>
          <a:p>
            <a:pPr algn="ctr"/>
            <a:r>
              <a:rPr lang="en-US" sz="1428" dirty="0">
                <a:solidFill>
                  <a:srgbClr val="0F780F"/>
                </a:solidFill>
                <a:latin typeface="+mj-lt"/>
              </a:rPr>
              <a:t>(Greenfield)</a:t>
            </a:r>
          </a:p>
        </p:txBody>
      </p:sp>
      <p:sp>
        <p:nvSpPr>
          <p:cNvPr id="30" name="Rectangle 29">
            <a:extLst>
              <a:ext uri="{FF2B5EF4-FFF2-40B4-BE49-F238E27FC236}">
                <a16:creationId xmlns:a16="http://schemas.microsoft.com/office/drawing/2014/main" id="{55BA9939-AF38-4F71-8574-1EA514BB81E5}"/>
              </a:ext>
            </a:extLst>
          </p:cNvPr>
          <p:cNvSpPr/>
          <p:nvPr/>
        </p:nvSpPr>
        <p:spPr bwMode="auto">
          <a:xfrm>
            <a:off x="555214" y="1672641"/>
            <a:ext cx="2073692" cy="2282123"/>
          </a:xfrm>
          <a:prstGeom prst="rect">
            <a:avLst/>
          </a:prstGeom>
          <a:noFill/>
          <a:ln w="25400">
            <a:solidFill>
              <a:srgbClr val="996633"/>
            </a:solidFill>
            <a:prstDash val="sysDash"/>
          </a:ln>
          <a:effectLst>
            <a:outerShdw blurRad="254000" dist="50800" dir="2700000" algn="ctr" rotWithShape="0">
              <a:prstClr val="black">
                <a:alpha val="14000"/>
              </a:prstClr>
            </a:outerShdw>
          </a:effectLst>
        </p:spPr>
        <p:txBody>
          <a:bodyPr lIns="186521" tIns="93260" rtlCol="0" anchor="t"/>
          <a:lstStyle/>
          <a:p>
            <a:pPr algn="ctr"/>
            <a:r>
              <a:rPr lang="en-US" sz="1428" dirty="0">
                <a:solidFill>
                  <a:srgbClr val="996633"/>
                </a:solidFill>
                <a:latin typeface="+mj-lt"/>
              </a:rPr>
              <a:t>Unmanaged</a:t>
            </a:r>
          </a:p>
          <a:p>
            <a:pPr algn="ctr"/>
            <a:r>
              <a:rPr lang="en-US" sz="1428" dirty="0">
                <a:solidFill>
                  <a:srgbClr val="996633"/>
                </a:solidFill>
                <a:latin typeface="+mj-lt"/>
              </a:rPr>
              <a:t>(Brownfield)</a:t>
            </a:r>
          </a:p>
        </p:txBody>
      </p:sp>
      <p:sp>
        <p:nvSpPr>
          <p:cNvPr id="32" name="Rectangle 31">
            <a:extLst>
              <a:ext uri="{FF2B5EF4-FFF2-40B4-BE49-F238E27FC236}">
                <a16:creationId xmlns:a16="http://schemas.microsoft.com/office/drawing/2014/main" id="{ADD31753-36A9-418B-97B9-7E072D1893C7}"/>
              </a:ext>
            </a:extLst>
          </p:cNvPr>
          <p:cNvSpPr/>
          <p:nvPr/>
        </p:nvSpPr>
        <p:spPr bwMode="auto">
          <a:xfrm>
            <a:off x="7740776" y="1076732"/>
            <a:ext cx="4141460" cy="5459586"/>
          </a:xfrm>
          <a:prstGeom prst="rect">
            <a:avLst/>
          </a:prstGeom>
          <a:solidFill>
            <a:schemeClr val="bg1"/>
          </a:solidFill>
          <a:ln w="25400">
            <a:solidFill>
              <a:schemeClr val="tx2"/>
            </a:solidFill>
            <a:prstDash val="solid"/>
          </a:ln>
          <a:effectLst>
            <a:outerShdw blurRad="254000" dist="50800" dir="2700000" algn="ctr" rotWithShape="0">
              <a:prstClr val="black">
                <a:alpha val="14000"/>
              </a:prstClr>
            </a:outerShdw>
          </a:effectLst>
        </p:spPr>
        <p:txBody>
          <a:bodyPr lIns="186521" tIns="93260" rtlCol="0" anchor="t"/>
          <a:lstStyle/>
          <a:p>
            <a:r>
              <a:rPr lang="en-US" sz="1632" dirty="0">
                <a:solidFill>
                  <a:schemeClr val="tx2"/>
                </a:solidFill>
                <a:latin typeface="+mj-lt"/>
              </a:rPr>
              <a:t>	Runs on Azure</a:t>
            </a:r>
          </a:p>
          <a:p>
            <a:endParaRPr lang="en-US" sz="1632" dirty="0">
              <a:solidFill>
                <a:schemeClr val="tx2"/>
              </a:solidFill>
              <a:latin typeface="+mj-lt"/>
            </a:endParaRPr>
          </a:p>
        </p:txBody>
      </p:sp>
      <p:sp>
        <p:nvSpPr>
          <p:cNvPr id="2" name="Title 1">
            <a:extLst>
              <a:ext uri="{FF2B5EF4-FFF2-40B4-BE49-F238E27FC236}">
                <a16:creationId xmlns:a16="http://schemas.microsoft.com/office/drawing/2014/main" id="{F9AE3C4C-6420-424F-8B58-82BC9B0A44A9}"/>
              </a:ext>
            </a:extLst>
          </p:cNvPr>
          <p:cNvSpPr>
            <a:spLocks noGrp="1"/>
          </p:cNvSpPr>
          <p:nvPr>
            <p:ph type="title"/>
          </p:nvPr>
        </p:nvSpPr>
        <p:spPr>
          <a:xfrm>
            <a:off x="465955" y="458207"/>
            <a:ext cx="11531551" cy="410369"/>
          </a:xfrm>
        </p:spPr>
        <p:txBody>
          <a:bodyPr/>
          <a:lstStyle/>
          <a:p>
            <a:pPr algn="ctr"/>
            <a:r>
              <a:rPr lang="en-US" dirty="0"/>
              <a:t>Unified, End-to-End Protection For Greenfield &amp; Brownfield Environments</a:t>
            </a:r>
          </a:p>
        </p:txBody>
      </p:sp>
      <p:cxnSp>
        <p:nvCxnSpPr>
          <p:cNvPr id="56" name="Elbow Connector 55">
            <a:extLst>
              <a:ext uri="{FF2B5EF4-FFF2-40B4-BE49-F238E27FC236}">
                <a16:creationId xmlns:a16="http://schemas.microsoft.com/office/drawing/2014/main" id="{F8840FAD-76D6-D74B-B180-22C8BD7ACDFC}"/>
              </a:ext>
            </a:extLst>
          </p:cNvPr>
          <p:cNvCxnSpPr>
            <a:cxnSpLocks/>
            <a:stCxn id="6" idx="3"/>
            <a:endCxn id="88" idx="1"/>
          </p:cNvCxnSpPr>
          <p:nvPr/>
        </p:nvCxnSpPr>
        <p:spPr>
          <a:xfrm>
            <a:off x="6777629" y="3980316"/>
            <a:ext cx="1105465" cy="1503340"/>
          </a:xfrm>
          <a:prstGeom prst="bentConnector3">
            <a:avLst>
              <a:gd name="adj1" fmla="val 50000"/>
            </a:avLst>
          </a:prstGeom>
          <a:ln w="1587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D300E338-DFAC-C543-A879-E52FB0607E12}"/>
              </a:ext>
            </a:extLst>
          </p:cNvPr>
          <p:cNvSpPr txBox="1"/>
          <p:nvPr/>
        </p:nvSpPr>
        <p:spPr>
          <a:xfrm>
            <a:off x="9211189" y="1697158"/>
            <a:ext cx="2474582" cy="960676"/>
          </a:xfrm>
          <a:prstGeom prst="rect">
            <a:avLst/>
          </a:prstGeom>
          <a:noFill/>
        </p:spPr>
        <p:txBody>
          <a:bodyPr wrap="square" lIns="0" tIns="0" rIns="0" bIns="0" rtlCol="0">
            <a:spAutoFit/>
          </a:bodyPr>
          <a:lstStyle/>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Unified IT &amp; OT Governance</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Alerts &amp; incidents</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Investigations &amp; threat hunting</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OT-specific SOAR playbooks</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OT-specific threat intelligence</a:t>
            </a:r>
          </a:p>
        </p:txBody>
      </p:sp>
      <p:sp>
        <p:nvSpPr>
          <p:cNvPr id="85" name="Rectangle 84">
            <a:extLst>
              <a:ext uri="{FF2B5EF4-FFF2-40B4-BE49-F238E27FC236}">
                <a16:creationId xmlns:a16="http://schemas.microsoft.com/office/drawing/2014/main" id="{ED32DD70-7CDE-544B-B2FC-20C5F43FE5F2}"/>
              </a:ext>
            </a:extLst>
          </p:cNvPr>
          <p:cNvSpPr/>
          <p:nvPr/>
        </p:nvSpPr>
        <p:spPr bwMode="auto">
          <a:xfrm>
            <a:off x="2801335" y="2713256"/>
            <a:ext cx="1021958" cy="2545361"/>
          </a:xfrm>
          <a:prstGeom prst="rect">
            <a:avLst/>
          </a:prstGeom>
          <a:solidFill>
            <a:schemeClr val="bg1">
              <a:lumMod val="75000"/>
            </a:schemeClr>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latin typeface="Segoe UI Semibold"/>
                <a:cs typeface="Segoe UI Semilight" panose="020B0402040204020203" pitchFamily="34" charset="0"/>
              </a:rPr>
              <a:t>Network Switch</a:t>
            </a:r>
          </a:p>
        </p:txBody>
      </p:sp>
      <p:sp>
        <p:nvSpPr>
          <p:cNvPr id="3" name="TextBox 2">
            <a:extLst>
              <a:ext uri="{FF2B5EF4-FFF2-40B4-BE49-F238E27FC236}">
                <a16:creationId xmlns:a16="http://schemas.microsoft.com/office/drawing/2014/main" id="{CE053E4B-DF90-5243-99EA-E92E1B3C9EC7}"/>
              </a:ext>
            </a:extLst>
          </p:cNvPr>
          <p:cNvSpPr txBox="1"/>
          <p:nvPr/>
        </p:nvSpPr>
        <p:spPr>
          <a:xfrm>
            <a:off x="4459066" y="2165762"/>
            <a:ext cx="2048309" cy="348925"/>
          </a:xfrm>
          <a:prstGeom prst="rect">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gradFill>
                  <a:gsLst>
                    <a:gs pos="26398">
                      <a:srgbClr val="FFFFFF"/>
                    </a:gs>
                    <a:gs pos="2917">
                      <a:srgbClr val="FFFFFF"/>
                    </a:gs>
                  </a:gsLst>
                  <a:lin ang="5400000" scaled="0"/>
                </a:gradFill>
                <a:effectLst/>
                <a:uLnTx/>
                <a:uFillTx/>
                <a:latin typeface="Segoe UI Semibold"/>
                <a:cs typeface="Segoe UI Semilight" panose="020B0402040204020203" pitchFamily="34" charset="0"/>
              </a:defRPr>
            </a:lvl1pPr>
          </a:lstStyle>
          <a:p>
            <a:pPr defTabSz="951028">
              <a:defRPr/>
            </a:pPr>
            <a:r>
              <a:rPr lang="en-US" sz="1224" dirty="0">
                <a:solidFill>
                  <a:schemeClr val="tx1"/>
                </a:solidFill>
              </a:rPr>
              <a:t>On-Premises Console</a:t>
            </a:r>
          </a:p>
        </p:txBody>
      </p:sp>
      <p:sp>
        <p:nvSpPr>
          <p:cNvPr id="4" name="TextBox 3">
            <a:extLst>
              <a:ext uri="{FF2B5EF4-FFF2-40B4-BE49-F238E27FC236}">
                <a16:creationId xmlns:a16="http://schemas.microsoft.com/office/drawing/2014/main" id="{C06142F9-A782-DC48-9368-D43A4E0FAFFC}"/>
              </a:ext>
            </a:extLst>
          </p:cNvPr>
          <p:cNvSpPr txBox="1"/>
          <p:nvPr/>
        </p:nvSpPr>
        <p:spPr>
          <a:xfrm>
            <a:off x="4148513" y="2282124"/>
            <a:ext cx="66" cy="320182"/>
          </a:xfrm>
          <a:prstGeom prst="rect">
            <a:avLst/>
          </a:prstGeom>
          <a:noFill/>
        </p:spPr>
        <p:txBody>
          <a:bodyPr wrap="none" lIns="0" tIns="0" rIns="0" bIns="0" rtlCol="0">
            <a:spAutoFit/>
          </a:bodyPr>
          <a:lstStyle/>
          <a:p>
            <a:pPr defTabSz="932563">
              <a:defRPr/>
            </a:pPr>
            <a:endParaRPr lang="en-US" sz="2040" dirty="0" err="1">
              <a:gradFill>
                <a:gsLst>
                  <a:gs pos="2917">
                    <a:srgbClr val="000000"/>
                  </a:gs>
                  <a:gs pos="30000">
                    <a:srgbClr val="000000"/>
                  </a:gs>
                </a:gsLst>
                <a:lin ang="5400000" scaled="0"/>
              </a:gradFill>
              <a:latin typeface="Segoe UI"/>
            </a:endParaRPr>
          </a:p>
        </p:txBody>
      </p:sp>
      <p:sp>
        <p:nvSpPr>
          <p:cNvPr id="12" name="TextBox 11">
            <a:extLst>
              <a:ext uri="{FF2B5EF4-FFF2-40B4-BE49-F238E27FC236}">
                <a16:creationId xmlns:a16="http://schemas.microsoft.com/office/drawing/2014/main" id="{F938B29D-7C95-7B45-8590-96A9373F8F7D}"/>
              </a:ext>
            </a:extLst>
          </p:cNvPr>
          <p:cNvSpPr txBox="1"/>
          <p:nvPr/>
        </p:nvSpPr>
        <p:spPr>
          <a:xfrm>
            <a:off x="1942684" y="937530"/>
            <a:ext cx="1995063" cy="224114"/>
          </a:xfrm>
          <a:prstGeom prst="rect">
            <a:avLst/>
          </a:prstGeom>
          <a:noFill/>
        </p:spPr>
        <p:txBody>
          <a:bodyPr wrap="square" lIns="0" tIns="0" rIns="0" bIns="0" rtlCol="0">
            <a:spAutoFit/>
          </a:bodyPr>
          <a:lstStyle/>
          <a:p>
            <a:pPr algn="ctr" defTabSz="932563">
              <a:defRPr/>
            </a:pPr>
            <a:endParaRPr lang="en-US" sz="1428" b="1" dirty="0">
              <a:gradFill>
                <a:gsLst>
                  <a:gs pos="2917">
                    <a:srgbClr val="000000"/>
                  </a:gs>
                  <a:gs pos="30000">
                    <a:srgbClr val="000000"/>
                  </a:gs>
                </a:gsLst>
                <a:lin ang="5400000" scaled="0"/>
              </a:gradFill>
              <a:latin typeface="Segoe UI"/>
            </a:endParaRPr>
          </a:p>
        </p:txBody>
      </p:sp>
      <p:cxnSp>
        <p:nvCxnSpPr>
          <p:cNvPr id="7" name="Straight Connector 6">
            <a:extLst>
              <a:ext uri="{FF2B5EF4-FFF2-40B4-BE49-F238E27FC236}">
                <a16:creationId xmlns:a16="http://schemas.microsoft.com/office/drawing/2014/main" id="{B08610A6-51B9-8548-9D4A-F59BD0458C22}"/>
              </a:ext>
            </a:extLst>
          </p:cNvPr>
          <p:cNvCxnSpPr>
            <a:cxnSpLocks/>
            <a:stCxn id="85" idx="3"/>
          </p:cNvCxnSpPr>
          <p:nvPr/>
        </p:nvCxnSpPr>
        <p:spPr>
          <a:xfrm flipV="1">
            <a:off x="3823293" y="3983315"/>
            <a:ext cx="365520" cy="2621"/>
          </a:xfrm>
          <a:prstGeom prst="line">
            <a:avLst/>
          </a:prstGeom>
          <a:ln w="1587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FF47B97-7EAB-3347-BE70-DEEECA7ABABF}"/>
              </a:ext>
            </a:extLst>
          </p:cNvPr>
          <p:cNvCxnSpPr>
            <a:cxnSpLocks/>
            <a:stCxn id="97" idx="3"/>
            <a:endCxn id="88" idx="2"/>
          </p:cNvCxnSpPr>
          <p:nvPr/>
        </p:nvCxnSpPr>
        <p:spPr>
          <a:xfrm>
            <a:off x="5416276" y="5891282"/>
            <a:ext cx="3055394" cy="59385"/>
          </a:xfrm>
          <a:prstGeom prst="bentConnector4">
            <a:avLst>
              <a:gd name="adj1" fmla="val 40368"/>
              <a:gd name="adj2" fmla="val 492608"/>
            </a:avLst>
          </a:prstGeom>
          <a:ln w="15875">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8F1A68-9583-8C41-BD98-19055151077C}"/>
              </a:ext>
            </a:extLst>
          </p:cNvPr>
          <p:cNvCxnSpPr>
            <a:cxnSpLocks/>
          </p:cNvCxnSpPr>
          <p:nvPr/>
        </p:nvCxnSpPr>
        <p:spPr>
          <a:xfrm>
            <a:off x="2264204" y="3337387"/>
            <a:ext cx="0"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17F3C4EC-11A6-4B8C-A327-2FC9B9D7E066}"/>
              </a:ext>
            </a:extLst>
          </p:cNvPr>
          <p:cNvGrpSpPr/>
          <p:nvPr/>
        </p:nvGrpSpPr>
        <p:grpSpPr>
          <a:xfrm>
            <a:off x="2176432" y="2399843"/>
            <a:ext cx="297297" cy="1108060"/>
            <a:chOff x="829789" y="2051818"/>
            <a:chExt cx="291494" cy="1086432"/>
          </a:xfrm>
        </p:grpSpPr>
        <p:grpSp>
          <p:nvGrpSpPr>
            <p:cNvPr id="63" name="Group 62" descr="Icon of a microchip.">
              <a:extLst>
                <a:ext uri="{FF2B5EF4-FFF2-40B4-BE49-F238E27FC236}">
                  <a16:creationId xmlns:a16="http://schemas.microsoft.com/office/drawing/2014/main" id="{92573FE3-3F60-4502-94C3-43C142E9F127}"/>
                </a:ext>
              </a:extLst>
            </p:cNvPr>
            <p:cNvGrpSpPr/>
            <p:nvPr/>
          </p:nvGrpSpPr>
          <p:grpSpPr>
            <a:xfrm>
              <a:off x="829789" y="2458093"/>
              <a:ext cx="291494" cy="297401"/>
              <a:chOff x="9019442" y="2257926"/>
              <a:chExt cx="386944" cy="394786"/>
            </a:xfrm>
          </p:grpSpPr>
          <p:sp>
            <p:nvSpPr>
              <p:cNvPr id="70" name="Rectangle: Rounded Corners 69">
                <a:extLst>
                  <a:ext uri="{FF2B5EF4-FFF2-40B4-BE49-F238E27FC236}">
                    <a16:creationId xmlns:a16="http://schemas.microsoft.com/office/drawing/2014/main" id="{EFA18557-C4A0-4A5A-9598-81B593C21162}"/>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sp>
            <p:nvSpPr>
              <p:cNvPr id="72" name="chip" title="Icon of a computer chip">
                <a:extLst>
                  <a:ext uri="{FF2B5EF4-FFF2-40B4-BE49-F238E27FC236}">
                    <a16:creationId xmlns:a16="http://schemas.microsoft.com/office/drawing/2014/main" id="{95DD9728-3270-49C0-AE4D-D69C005EB4E6}"/>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2244" dirty="0">
                  <a:solidFill>
                    <a:schemeClr val="accent1"/>
                  </a:solidFill>
                  <a:latin typeface="Segoe UI"/>
                </a:endParaRPr>
              </a:p>
            </p:txBody>
          </p:sp>
          <p:sp>
            <p:nvSpPr>
              <p:cNvPr id="73" name="Rectangle: Rounded Corners 72">
                <a:extLst>
                  <a:ext uri="{FF2B5EF4-FFF2-40B4-BE49-F238E27FC236}">
                    <a16:creationId xmlns:a16="http://schemas.microsoft.com/office/drawing/2014/main" id="{FEAD2A24-76D6-4B1D-B6E6-BD1C312E358D}"/>
                  </a:ext>
                </a:extLst>
              </p:cNvPr>
              <p:cNvSpPr/>
              <p:nvPr/>
            </p:nvSpPr>
            <p:spPr bwMode="auto">
              <a:xfrm>
                <a:off x="9158003" y="2401056"/>
                <a:ext cx="109822" cy="108526"/>
              </a:xfrm>
              <a:prstGeom prst="roundRect">
                <a:avLst>
                  <a:gd name="adj" fmla="val 1087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grpSp>
        <p:sp>
          <p:nvSpPr>
            <p:cNvPr id="64" name="Manufacturing_E99C" title="Icon of a robotic arm">
              <a:extLst>
                <a:ext uri="{FF2B5EF4-FFF2-40B4-BE49-F238E27FC236}">
                  <a16:creationId xmlns:a16="http://schemas.microsoft.com/office/drawing/2014/main" id="{B55C4895-C221-4CB0-9813-CD33BA4B8118}"/>
                </a:ext>
              </a:extLst>
            </p:cNvPr>
            <p:cNvSpPr>
              <a:spLocks noChangeAspect="1" noEditPoints="1"/>
            </p:cNvSpPr>
            <p:nvPr/>
          </p:nvSpPr>
          <p:spPr bwMode="auto">
            <a:xfrm>
              <a:off x="830282" y="2051818"/>
              <a:ext cx="290508" cy="283985"/>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1699">
                <a:solidFill>
                  <a:srgbClr val="505050"/>
                </a:solidFill>
                <a:latin typeface="Segoe UI"/>
              </a:endParaRPr>
            </a:p>
          </p:txBody>
        </p:sp>
        <p:grpSp>
          <p:nvGrpSpPr>
            <p:cNvPr id="65" name="Group 64">
              <a:extLst>
                <a:ext uri="{FF2B5EF4-FFF2-40B4-BE49-F238E27FC236}">
                  <a16:creationId xmlns:a16="http://schemas.microsoft.com/office/drawing/2014/main" id="{28318092-9BA1-4991-B475-3BCEC15EB433}"/>
                </a:ext>
              </a:extLst>
            </p:cNvPr>
            <p:cNvGrpSpPr/>
            <p:nvPr/>
          </p:nvGrpSpPr>
          <p:grpSpPr>
            <a:xfrm>
              <a:off x="866735" y="2877782"/>
              <a:ext cx="217603" cy="260468"/>
              <a:chOff x="293697" y="2803295"/>
              <a:chExt cx="315844" cy="378062"/>
            </a:xfrm>
          </p:grpSpPr>
          <p:sp>
            <p:nvSpPr>
              <p:cNvPr id="66" name="signal" title="Icon of a communication signal">
                <a:extLst>
                  <a:ext uri="{FF2B5EF4-FFF2-40B4-BE49-F238E27FC236}">
                    <a16:creationId xmlns:a16="http://schemas.microsoft.com/office/drawing/2014/main" id="{82C7312A-A49F-4214-A2A5-6B9983EEF5FD}"/>
                  </a:ext>
                </a:extLst>
              </p:cNvPr>
              <p:cNvSpPr>
                <a:spLocks noChangeAspect="1" noEditPoints="1"/>
              </p:cNvSpPr>
              <p:nvPr/>
            </p:nvSpPr>
            <p:spPr bwMode="auto">
              <a:xfrm rot="10800000">
                <a:off x="293697" y="2822880"/>
                <a:ext cx="315844" cy="35847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1699">
                  <a:solidFill>
                    <a:srgbClr val="505050"/>
                  </a:solidFill>
                  <a:latin typeface="Segoe UI"/>
                </a:endParaRPr>
              </a:p>
            </p:txBody>
          </p:sp>
          <p:sp>
            <p:nvSpPr>
              <p:cNvPr id="67" name="Rectangle: Top Corners Rounded 66">
                <a:extLst>
                  <a:ext uri="{FF2B5EF4-FFF2-40B4-BE49-F238E27FC236}">
                    <a16:creationId xmlns:a16="http://schemas.microsoft.com/office/drawing/2014/main" id="{6F3FD50F-2C3E-4D80-9872-AA4D9CB10BE0}"/>
                  </a:ext>
                </a:extLst>
              </p:cNvPr>
              <p:cNvSpPr/>
              <p:nvPr/>
            </p:nvSpPr>
            <p:spPr bwMode="auto">
              <a:xfrm>
                <a:off x="317073" y="2803295"/>
                <a:ext cx="269094" cy="136750"/>
              </a:xfrm>
              <a:prstGeom prst="round2SameRect">
                <a:avLst>
                  <a:gd name="adj1" fmla="val 37640"/>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B6E7FA0-563C-43AF-B087-C867537E67B2}"/>
                  </a:ext>
                </a:extLst>
              </p:cNvPr>
              <p:cNvSpPr/>
              <p:nvPr/>
            </p:nvSpPr>
            <p:spPr bwMode="auto">
              <a:xfrm>
                <a:off x="394313" y="2882232"/>
                <a:ext cx="114613" cy="114613"/>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48" name="Straight Connector 47">
            <a:extLst>
              <a:ext uri="{FF2B5EF4-FFF2-40B4-BE49-F238E27FC236}">
                <a16:creationId xmlns:a16="http://schemas.microsoft.com/office/drawing/2014/main" id="{7A2DA466-BD7A-9341-B1F2-6173F36480E2}"/>
              </a:ext>
            </a:extLst>
          </p:cNvPr>
          <p:cNvCxnSpPr>
            <a:cxnSpLocks/>
            <a:stCxn id="3" idx="2"/>
            <a:endCxn id="6" idx="0"/>
          </p:cNvCxnSpPr>
          <p:nvPr/>
        </p:nvCxnSpPr>
        <p:spPr>
          <a:xfrm>
            <a:off x="5483220" y="2514687"/>
            <a:ext cx="0" cy="667338"/>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81E3649-1F63-4892-8D19-D0A57FA8CDFC}"/>
              </a:ext>
            </a:extLst>
          </p:cNvPr>
          <p:cNvCxnSpPr>
            <a:cxnSpLocks/>
            <a:endCxn id="76" idx="2"/>
          </p:cNvCxnSpPr>
          <p:nvPr/>
        </p:nvCxnSpPr>
        <p:spPr>
          <a:xfrm flipV="1">
            <a:off x="8400022" y="2389141"/>
            <a:ext cx="0" cy="83856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5" name="Graphic 74">
            <a:extLst>
              <a:ext uri="{FF2B5EF4-FFF2-40B4-BE49-F238E27FC236}">
                <a16:creationId xmlns:a16="http://schemas.microsoft.com/office/drawing/2014/main" id="{F939347E-80C5-43C7-AEFE-EE6E26AC47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5030" y="1660795"/>
            <a:ext cx="524599" cy="524599"/>
          </a:xfrm>
          <a:prstGeom prst="rect">
            <a:avLst/>
          </a:prstGeom>
        </p:spPr>
      </p:pic>
      <p:sp>
        <p:nvSpPr>
          <p:cNvPr id="76" name="TextBox 75">
            <a:extLst>
              <a:ext uri="{FF2B5EF4-FFF2-40B4-BE49-F238E27FC236}">
                <a16:creationId xmlns:a16="http://schemas.microsoft.com/office/drawing/2014/main" id="{104F2E74-0162-4C68-8A8F-22144475DB9C}"/>
              </a:ext>
            </a:extLst>
          </p:cNvPr>
          <p:cNvSpPr txBox="1"/>
          <p:nvPr/>
        </p:nvSpPr>
        <p:spPr>
          <a:xfrm>
            <a:off x="7739799" y="2134879"/>
            <a:ext cx="1320446" cy="254262"/>
          </a:xfrm>
          <a:prstGeom prst="rect">
            <a:avLst/>
          </a:prstGeom>
          <a:noFill/>
        </p:spPr>
        <p:txBody>
          <a:bodyPr wrap="square">
            <a:spAutoFit/>
          </a:bodyPr>
          <a:lstStyle/>
          <a:p>
            <a:pPr algn="ctr" defTabSz="951028" fontAlgn="base">
              <a:spcBef>
                <a:spcPct val="0"/>
              </a:spcBef>
              <a:spcAft>
                <a:spcPct val="0"/>
              </a:spcAft>
              <a:defRPr/>
            </a:pPr>
            <a:r>
              <a:rPr lang="en-US" sz="1020" b="1" dirty="0">
                <a:solidFill>
                  <a:srgbClr val="000000"/>
                </a:solidFill>
                <a:latin typeface="Segoe UI Semibold" panose="020B0702040204020203" pitchFamily="34" charset="0"/>
                <a:cs typeface="Segoe UI Semibold" panose="020B0702040204020203" pitchFamily="34" charset="0"/>
              </a:rPr>
              <a:t>Azure Sentinel</a:t>
            </a:r>
          </a:p>
        </p:txBody>
      </p:sp>
      <p:pic>
        <p:nvPicPr>
          <p:cNvPr id="77" name="Graphic 76">
            <a:extLst>
              <a:ext uri="{FF2B5EF4-FFF2-40B4-BE49-F238E27FC236}">
                <a16:creationId xmlns:a16="http://schemas.microsoft.com/office/drawing/2014/main" id="{E1DFCAA7-8CF8-4731-B0DC-0E8F6C08BC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6296" y="3338304"/>
            <a:ext cx="522258" cy="522258"/>
          </a:xfrm>
          <a:prstGeom prst="rect">
            <a:avLst/>
          </a:prstGeom>
        </p:spPr>
      </p:pic>
      <p:sp>
        <p:nvSpPr>
          <p:cNvPr id="82" name="TextBox 81">
            <a:extLst>
              <a:ext uri="{FF2B5EF4-FFF2-40B4-BE49-F238E27FC236}">
                <a16:creationId xmlns:a16="http://schemas.microsoft.com/office/drawing/2014/main" id="{AE5E5174-553A-43D4-8294-332E916886D0}"/>
              </a:ext>
            </a:extLst>
          </p:cNvPr>
          <p:cNvSpPr txBox="1"/>
          <p:nvPr/>
        </p:nvSpPr>
        <p:spPr>
          <a:xfrm>
            <a:off x="7691785" y="3871970"/>
            <a:ext cx="1320446" cy="414353"/>
          </a:xfrm>
          <a:prstGeom prst="rect">
            <a:avLst/>
          </a:prstGeom>
          <a:noFill/>
        </p:spPr>
        <p:txBody>
          <a:bodyPr wrap="square">
            <a:spAutoFit/>
          </a:bodyPr>
          <a:lstStyle/>
          <a:p>
            <a:pPr algn="ctr" defTabSz="951028" fontAlgn="base">
              <a:spcBef>
                <a:spcPct val="0"/>
              </a:spcBef>
              <a:spcAft>
                <a:spcPct val="0"/>
              </a:spcAft>
              <a:defRPr/>
            </a:pPr>
            <a:r>
              <a:rPr lang="en-US" sz="1020" b="1" dirty="0">
                <a:solidFill>
                  <a:srgbClr val="000000"/>
                </a:solidFill>
                <a:latin typeface="Segoe UI Semibold" panose="020B0702040204020203" pitchFamily="34" charset="0"/>
                <a:cs typeface="Segoe UI Semibold" panose="020B0702040204020203" pitchFamily="34" charset="0"/>
              </a:rPr>
              <a:t>Azure Defender</a:t>
            </a:r>
          </a:p>
          <a:p>
            <a:pPr algn="ctr" defTabSz="951028" fontAlgn="base">
              <a:spcBef>
                <a:spcPct val="0"/>
              </a:spcBef>
              <a:spcAft>
                <a:spcPct val="0"/>
              </a:spcAft>
              <a:defRPr/>
            </a:pPr>
            <a:r>
              <a:rPr lang="en-US" sz="1020" b="1" dirty="0">
                <a:solidFill>
                  <a:srgbClr val="000000"/>
                </a:solidFill>
                <a:latin typeface="Segoe UI Semibold" panose="020B0702040204020203" pitchFamily="34" charset="0"/>
                <a:cs typeface="Segoe UI Semibold" panose="020B0702040204020203" pitchFamily="34" charset="0"/>
              </a:rPr>
              <a:t> for IoT</a:t>
            </a:r>
          </a:p>
        </p:txBody>
      </p:sp>
      <p:grpSp>
        <p:nvGrpSpPr>
          <p:cNvPr id="104" name="Group 103" descr="Icon of a microchip.">
            <a:extLst>
              <a:ext uri="{FF2B5EF4-FFF2-40B4-BE49-F238E27FC236}">
                <a16:creationId xmlns:a16="http://schemas.microsoft.com/office/drawing/2014/main" id="{F008FEC5-0EEE-4BD5-9ED3-F5C5AB0D7224}"/>
              </a:ext>
            </a:extLst>
          </p:cNvPr>
          <p:cNvGrpSpPr/>
          <p:nvPr/>
        </p:nvGrpSpPr>
        <p:grpSpPr>
          <a:xfrm>
            <a:off x="2186697" y="4811499"/>
            <a:ext cx="251839" cy="256942"/>
            <a:chOff x="9019442" y="2257926"/>
            <a:chExt cx="386944" cy="394786"/>
          </a:xfrm>
        </p:grpSpPr>
        <p:sp>
          <p:nvSpPr>
            <p:cNvPr id="105" name="Rectangle: Rounded Corners 104">
              <a:extLst>
                <a:ext uri="{FF2B5EF4-FFF2-40B4-BE49-F238E27FC236}">
                  <a16:creationId xmlns:a16="http://schemas.microsoft.com/office/drawing/2014/main" id="{05796CEA-CF20-44F6-9AE6-9F0E8D9B5AC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sp>
          <p:nvSpPr>
            <p:cNvPr id="106" name="chip" title="Icon of a computer chip">
              <a:extLst>
                <a:ext uri="{FF2B5EF4-FFF2-40B4-BE49-F238E27FC236}">
                  <a16:creationId xmlns:a16="http://schemas.microsoft.com/office/drawing/2014/main" id="{9082E104-3C4B-4833-A469-BF2FA932ABC6}"/>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2244" dirty="0">
                <a:solidFill>
                  <a:schemeClr val="accent1"/>
                </a:solidFill>
                <a:latin typeface="Segoe UI"/>
              </a:endParaRPr>
            </a:p>
          </p:txBody>
        </p:sp>
        <p:sp>
          <p:nvSpPr>
            <p:cNvPr id="108" name="Rectangle: Rounded Corners 107">
              <a:extLst>
                <a:ext uri="{FF2B5EF4-FFF2-40B4-BE49-F238E27FC236}">
                  <a16:creationId xmlns:a16="http://schemas.microsoft.com/office/drawing/2014/main" id="{726AA567-C219-45D7-8D4F-1A0FC9D4A68A}"/>
                </a:ext>
              </a:extLst>
            </p:cNvPr>
            <p:cNvSpPr/>
            <p:nvPr/>
          </p:nvSpPr>
          <p:spPr bwMode="auto">
            <a:xfrm>
              <a:off x="9158003" y="2401056"/>
              <a:ext cx="109822" cy="108526"/>
            </a:xfrm>
            <a:prstGeom prst="roundRect">
              <a:avLst>
                <a:gd name="adj" fmla="val 1087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grpSp>
      <p:grpSp>
        <p:nvGrpSpPr>
          <p:cNvPr id="109" name="Group 108" descr="Icon of a microchip.">
            <a:extLst>
              <a:ext uri="{FF2B5EF4-FFF2-40B4-BE49-F238E27FC236}">
                <a16:creationId xmlns:a16="http://schemas.microsoft.com/office/drawing/2014/main" id="{4564FD2A-16A9-4C4B-B408-F5625B66BB49}"/>
              </a:ext>
            </a:extLst>
          </p:cNvPr>
          <p:cNvGrpSpPr/>
          <p:nvPr/>
        </p:nvGrpSpPr>
        <p:grpSpPr>
          <a:xfrm>
            <a:off x="2183978" y="5226715"/>
            <a:ext cx="251839" cy="256942"/>
            <a:chOff x="9019442" y="2257926"/>
            <a:chExt cx="386944" cy="394786"/>
          </a:xfrm>
        </p:grpSpPr>
        <p:sp>
          <p:nvSpPr>
            <p:cNvPr id="110" name="Rectangle: Rounded Corners 109">
              <a:extLst>
                <a:ext uri="{FF2B5EF4-FFF2-40B4-BE49-F238E27FC236}">
                  <a16:creationId xmlns:a16="http://schemas.microsoft.com/office/drawing/2014/main" id="{6507EDA3-F868-4726-8199-1A799EF93624}"/>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sp>
          <p:nvSpPr>
            <p:cNvPr id="111" name="chip" title="Icon of a computer chip">
              <a:extLst>
                <a:ext uri="{FF2B5EF4-FFF2-40B4-BE49-F238E27FC236}">
                  <a16:creationId xmlns:a16="http://schemas.microsoft.com/office/drawing/2014/main" id="{0724CAAC-2194-4BC2-AC71-03E691ED0A77}"/>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2244" dirty="0">
                <a:solidFill>
                  <a:schemeClr val="accent1"/>
                </a:solidFill>
                <a:latin typeface="Segoe UI"/>
              </a:endParaRPr>
            </a:p>
          </p:txBody>
        </p:sp>
        <p:sp>
          <p:nvSpPr>
            <p:cNvPr id="112" name="Rectangle: Rounded Corners 111">
              <a:extLst>
                <a:ext uri="{FF2B5EF4-FFF2-40B4-BE49-F238E27FC236}">
                  <a16:creationId xmlns:a16="http://schemas.microsoft.com/office/drawing/2014/main" id="{E885AC71-1A13-4CAD-AB6C-A42AA4C8E773}"/>
                </a:ext>
              </a:extLst>
            </p:cNvPr>
            <p:cNvSpPr/>
            <p:nvPr/>
          </p:nvSpPr>
          <p:spPr bwMode="auto">
            <a:xfrm>
              <a:off x="9158003" y="2401056"/>
              <a:ext cx="109822" cy="108526"/>
            </a:xfrm>
            <a:prstGeom prst="roundRect">
              <a:avLst>
                <a:gd name="adj" fmla="val 1087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265F4BB5-9060-479A-AE98-5FAB144D524B}"/>
              </a:ext>
            </a:extLst>
          </p:cNvPr>
          <p:cNvGrpSpPr/>
          <p:nvPr/>
        </p:nvGrpSpPr>
        <p:grpSpPr>
          <a:xfrm>
            <a:off x="2183978" y="4396506"/>
            <a:ext cx="251839" cy="301448"/>
            <a:chOff x="293697" y="2803295"/>
            <a:chExt cx="315844" cy="378062"/>
          </a:xfrm>
        </p:grpSpPr>
        <p:sp>
          <p:nvSpPr>
            <p:cNvPr id="114" name="signal" title="Icon of a communication signal">
              <a:extLst>
                <a:ext uri="{FF2B5EF4-FFF2-40B4-BE49-F238E27FC236}">
                  <a16:creationId xmlns:a16="http://schemas.microsoft.com/office/drawing/2014/main" id="{C4AAF8F2-1642-46EC-87A4-3A50AF2A1617}"/>
                </a:ext>
              </a:extLst>
            </p:cNvPr>
            <p:cNvSpPr>
              <a:spLocks noChangeAspect="1" noEditPoints="1"/>
            </p:cNvSpPr>
            <p:nvPr/>
          </p:nvSpPr>
          <p:spPr bwMode="auto">
            <a:xfrm rot="10800000">
              <a:off x="293697" y="2822880"/>
              <a:ext cx="315844" cy="35847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algn="ctr" defTabSz="914037" fontAlgn="base">
                <a:defRPr/>
              </a:pPr>
              <a:endParaRPr lang="en-US" sz="1699">
                <a:solidFill>
                  <a:srgbClr val="505050"/>
                </a:solidFill>
                <a:latin typeface="Segoe UI"/>
              </a:endParaRPr>
            </a:p>
          </p:txBody>
        </p:sp>
        <p:sp>
          <p:nvSpPr>
            <p:cNvPr id="115" name="Rectangle: Top Corners Rounded 114">
              <a:extLst>
                <a:ext uri="{FF2B5EF4-FFF2-40B4-BE49-F238E27FC236}">
                  <a16:creationId xmlns:a16="http://schemas.microsoft.com/office/drawing/2014/main" id="{85E13C61-87A4-4F12-AC9A-8557DC095E43}"/>
                </a:ext>
              </a:extLst>
            </p:cNvPr>
            <p:cNvSpPr/>
            <p:nvPr/>
          </p:nvSpPr>
          <p:spPr bwMode="auto">
            <a:xfrm>
              <a:off x="317073" y="2803295"/>
              <a:ext cx="269094" cy="136750"/>
            </a:xfrm>
            <a:prstGeom prst="round2SameRect">
              <a:avLst>
                <a:gd name="adj1" fmla="val 37640"/>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8B1A2104-45F7-4F8D-BA32-2F196F498491}"/>
                </a:ext>
              </a:extLst>
            </p:cNvPr>
            <p:cNvSpPr/>
            <p:nvPr/>
          </p:nvSpPr>
          <p:spPr bwMode="auto">
            <a:xfrm>
              <a:off x="394313" y="2882232"/>
              <a:ext cx="114613" cy="114613"/>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 name="Rectangle 83">
            <a:extLst>
              <a:ext uri="{FF2B5EF4-FFF2-40B4-BE49-F238E27FC236}">
                <a16:creationId xmlns:a16="http://schemas.microsoft.com/office/drawing/2014/main" id="{3C5E233A-B178-4961-8A4A-B05A4C2472AF}"/>
              </a:ext>
            </a:extLst>
          </p:cNvPr>
          <p:cNvSpPr/>
          <p:nvPr/>
        </p:nvSpPr>
        <p:spPr bwMode="auto">
          <a:xfrm>
            <a:off x="7879765" y="5623843"/>
            <a:ext cx="1116740" cy="254262"/>
          </a:xfrm>
          <a:prstGeom prst="rect">
            <a:avLst/>
          </a:prstGeom>
          <a:noFill/>
        </p:spPr>
        <p:txBody>
          <a:bodyPr wrap="square">
            <a:spAutoFit/>
          </a:bodyPr>
          <a:lstStyle/>
          <a:p>
            <a:pPr algn="ctr" defTabSz="951028" fontAlgn="base">
              <a:spcBef>
                <a:spcPct val="0"/>
              </a:spcBef>
              <a:spcAft>
                <a:spcPct val="0"/>
              </a:spcAft>
            </a:pPr>
            <a:r>
              <a:rPr lang="en-US" sz="1020" b="1" dirty="0">
                <a:solidFill>
                  <a:srgbClr val="000000"/>
                </a:solidFill>
                <a:latin typeface="Segoe UI Semibold" panose="020B0702040204020203" pitchFamily="34" charset="0"/>
                <a:cs typeface="Segoe UI Semibold" panose="020B0702040204020203" pitchFamily="34" charset="0"/>
              </a:rPr>
              <a:t>Azure IoT Hub</a:t>
            </a:r>
          </a:p>
        </p:txBody>
      </p:sp>
      <p:pic>
        <p:nvPicPr>
          <p:cNvPr id="86" name="Graphic 85">
            <a:extLst>
              <a:ext uri="{FF2B5EF4-FFF2-40B4-BE49-F238E27FC236}">
                <a16:creationId xmlns:a16="http://schemas.microsoft.com/office/drawing/2014/main" id="{DA2AD991-DB30-4E18-ABF3-17FFC84244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7516" y="5139792"/>
            <a:ext cx="461236" cy="461236"/>
          </a:xfrm>
          <a:prstGeom prst="rect">
            <a:avLst/>
          </a:prstGeom>
        </p:spPr>
      </p:pic>
      <p:sp>
        <p:nvSpPr>
          <p:cNvPr id="88" name="Rectangle 87">
            <a:extLst>
              <a:ext uri="{FF2B5EF4-FFF2-40B4-BE49-F238E27FC236}">
                <a16:creationId xmlns:a16="http://schemas.microsoft.com/office/drawing/2014/main" id="{1C2189D2-973D-413E-AE82-76CE8C9AA67E}"/>
              </a:ext>
            </a:extLst>
          </p:cNvPr>
          <p:cNvSpPr/>
          <p:nvPr/>
        </p:nvSpPr>
        <p:spPr bwMode="auto">
          <a:xfrm>
            <a:off x="7883094" y="5016645"/>
            <a:ext cx="1177151" cy="93402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E0FBF00E-7052-4258-9899-794315A64E07}"/>
              </a:ext>
            </a:extLst>
          </p:cNvPr>
          <p:cNvSpPr txBox="1"/>
          <p:nvPr/>
        </p:nvSpPr>
        <p:spPr>
          <a:xfrm>
            <a:off x="698208" y="4363172"/>
            <a:ext cx="1400852" cy="1246982"/>
          </a:xfrm>
          <a:prstGeom prst="rect">
            <a:avLst/>
          </a:prstGeom>
          <a:noFill/>
        </p:spPr>
        <p:txBody>
          <a:bodyPr wrap="square">
            <a:spAutoFit/>
          </a:bodyPr>
          <a:lstStyle/>
          <a:p>
            <a:pPr defTabSz="951028" fontAlgn="base">
              <a:spcBef>
                <a:spcPct val="0"/>
              </a:spcBef>
              <a:spcAft>
                <a:spcPct val="0"/>
              </a:spcAft>
            </a:pPr>
            <a:r>
              <a:rPr lang="en-US" sz="1224" b="1" dirty="0">
                <a:solidFill>
                  <a:srgbClr val="000000"/>
                </a:solidFill>
                <a:latin typeface="Segoe UI Semibold" panose="020B0702040204020203" pitchFamily="34" charset="0"/>
                <a:cs typeface="Segoe UI Semibold" panose="020B0702040204020203" pitchFamily="34" charset="0"/>
              </a:rPr>
              <a:t>Security Module</a:t>
            </a:r>
          </a:p>
          <a:p>
            <a:pPr marL="174862" indent="-174862" defTabSz="951028" fontAlgn="base">
              <a:spcBef>
                <a:spcPct val="0"/>
              </a:spcBef>
              <a:spcAft>
                <a:spcPct val="0"/>
              </a:spcAft>
              <a:buFont typeface="Arial" panose="020B0604020202020204" pitchFamily="34" charset="0"/>
              <a:buChar char="•"/>
            </a:pPr>
            <a:r>
              <a:rPr lang="en-US" sz="1224" b="1" dirty="0">
                <a:solidFill>
                  <a:srgbClr val="000000"/>
                </a:solidFill>
                <a:latin typeface="Segoe UI Semibold" panose="020B0702040204020203" pitchFamily="34" charset="0"/>
                <a:cs typeface="Segoe UI Semibold" panose="020B0702040204020203" pitchFamily="34" charset="0"/>
              </a:rPr>
              <a:t>Windows</a:t>
            </a:r>
          </a:p>
          <a:p>
            <a:pPr marL="174862" indent="-174862" defTabSz="951028" fontAlgn="base">
              <a:spcBef>
                <a:spcPct val="0"/>
              </a:spcBef>
              <a:spcAft>
                <a:spcPct val="0"/>
              </a:spcAft>
              <a:buFont typeface="Arial" panose="020B0604020202020204" pitchFamily="34" charset="0"/>
              <a:buChar char="•"/>
            </a:pPr>
            <a:r>
              <a:rPr lang="en-US" sz="1224" b="1" dirty="0">
                <a:solidFill>
                  <a:srgbClr val="000000"/>
                </a:solidFill>
                <a:latin typeface="Segoe UI Semibold" panose="020B0702040204020203" pitchFamily="34" charset="0"/>
                <a:cs typeface="Segoe UI Semibold" panose="020B0702040204020203" pitchFamily="34" charset="0"/>
              </a:rPr>
              <a:t>Linux</a:t>
            </a:r>
          </a:p>
          <a:p>
            <a:pPr marL="174862" indent="-174862" defTabSz="951028" fontAlgn="base">
              <a:spcBef>
                <a:spcPct val="0"/>
              </a:spcBef>
              <a:spcAft>
                <a:spcPct val="0"/>
              </a:spcAft>
              <a:buFont typeface="Arial" panose="020B0604020202020204" pitchFamily="34" charset="0"/>
              <a:buChar char="•"/>
            </a:pPr>
            <a:r>
              <a:rPr lang="en-US" sz="1224" b="1" dirty="0">
                <a:solidFill>
                  <a:srgbClr val="000000"/>
                </a:solidFill>
                <a:latin typeface="Segoe UI Semibold" panose="020B0702040204020203" pitchFamily="34" charset="0"/>
                <a:cs typeface="Segoe UI Semibold" panose="020B0702040204020203" pitchFamily="34" charset="0"/>
              </a:rPr>
              <a:t>RTOS </a:t>
            </a:r>
          </a:p>
          <a:p>
            <a:pPr defTabSz="951028" fontAlgn="base">
              <a:spcBef>
                <a:spcPct val="0"/>
              </a:spcBef>
              <a:spcAft>
                <a:spcPct val="0"/>
              </a:spcAft>
            </a:pPr>
            <a:r>
              <a:rPr lang="en-US" sz="1224" b="1" dirty="0">
                <a:solidFill>
                  <a:srgbClr val="000000"/>
                </a:solidFill>
                <a:latin typeface="Segoe UI Semibold" panose="020B0702040204020203" pitchFamily="34" charset="0"/>
                <a:cs typeface="Segoe UI Semibold" panose="020B0702040204020203" pitchFamily="34" charset="0"/>
              </a:rPr>
              <a:t>Azure Sphere</a:t>
            </a:r>
          </a:p>
          <a:p>
            <a:pPr defTabSz="951028" fontAlgn="base">
              <a:spcBef>
                <a:spcPct val="0"/>
              </a:spcBef>
              <a:spcAft>
                <a:spcPct val="0"/>
              </a:spcAft>
            </a:pPr>
            <a:endParaRPr lang="en-US" sz="1224" b="1" dirty="0">
              <a:solidFill>
                <a:srgbClr val="000000"/>
              </a:solidFill>
              <a:latin typeface="Segoe UI Semibold" panose="020B0702040204020203" pitchFamily="34" charset="0"/>
              <a:cs typeface="Segoe UI Semibold" panose="020B0702040204020203" pitchFamily="34" charset="0"/>
            </a:endParaRPr>
          </a:p>
        </p:txBody>
      </p:sp>
      <p:sp>
        <p:nvSpPr>
          <p:cNvPr id="97" name="TextBox 96">
            <a:extLst>
              <a:ext uri="{FF2B5EF4-FFF2-40B4-BE49-F238E27FC236}">
                <a16:creationId xmlns:a16="http://schemas.microsoft.com/office/drawing/2014/main" id="{AE799E4C-461B-4896-914A-C9E4048C993C}"/>
              </a:ext>
            </a:extLst>
          </p:cNvPr>
          <p:cNvSpPr txBox="1"/>
          <p:nvPr/>
        </p:nvSpPr>
        <p:spPr>
          <a:xfrm>
            <a:off x="4238145" y="5680953"/>
            <a:ext cx="1178131" cy="420656"/>
          </a:xfrm>
          <a:prstGeom prst="rect">
            <a:avLst/>
          </a:prstGeom>
          <a:solidFill>
            <a:schemeClr val="accent1">
              <a:lumMod val="20000"/>
              <a:lumOff val="80000"/>
            </a:schemeClr>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050" b="0" i="0" u="none" strike="noStrike" cap="none" spc="0" normalizeH="0" baseline="0">
                <a:ln>
                  <a:noFill/>
                </a:ln>
                <a:gradFill>
                  <a:gsLst>
                    <a:gs pos="26398">
                      <a:srgbClr val="FFFFFF"/>
                    </a:gs>
                    <a:gs pos="2917">
                      <a:srgbClr val="FFFFFF"/>
                    </a:gs>
                  </a:gsLst>
                  <a:lin ang="5400000" scaled="0"/>
                </a:gradFill>
                <a:effectLst/>
                <a:uLnTx/>
                <a:uFillTx/>
                <a:latin typeface="Segoe UI Semibold"/>
                <a:cs typeface="Segoe UI Semilight" panose="020B0402040204020203" pitchFamily="34" charset="0"/>
              </a:defRPr>
            </a:lvl1pPr>
          </a:lstStyle>
          <a:p>
            <a:pPr defTabSz="951028">
              <a:defRPr/>
            </a:pPr>
            <a:r>
              <a:rPr lang="en-US" sz="1428" dirty="0">
                <a:solidFill>
                  <a:srgbClr val="000000"/>
                </a:solidFill>
              </a:rPr>
              <a:t>Azure IoT Edge</a:t>
            </a:r>
          </a:p>
        </p:txBody>
      </p:sp>
      <p:cxnSp>
        <p:nvCxnSpPr>
          <p:cNvPr id="128" name="Straight Arrow Connector 127">
            <a:extLst>
              <a:ext uri="{FF2B5EF4-FFF2-40B4-BE49-F238E27FC236}">
                <a16:creationId xmlns:a16="http://schemas.microsoft.com/office/drawing/2014/main" id="{03A42E7F-115D-483E-950F-4DD0F4DA67D9}"/>
              </a:ext>
            </a:extLst>
          </p:cNvPr>
          <p:cNvCxnSpPr>
            <a:cxnSpLocks/>
          </p:cNvCxnSpPr>
          <p:nvPr/>
        </p:nvCxnSpPr>
        <p:spPr>
          <a:xfrm flipV="1">
            <a:off x="8400022" y="4390649"/>
            <a:ext cx="4020" cy="62599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AD3DDCE9-229E-4A09-BBEE-A7B06DB91A0F}"/>
              </a:ext>
            </a:extLst>
          </p:cNvPr>
          <p:cNvSpPr txBox="1"/>
          <p:nvPr/>
        </p:nvSpPr>
        <p:spPr>
          <a:xfrm>
            <a:off x="9211189" y="3309221"/>
            <a:ext cx="2524588" cy="576406"/>
          </a:xfrm>
          <a:prstGeom prst="rect">
            <a:avLst/>
          </a:prstGeom>
          <a:noFill/>
        </p:spPr>
        <p:txBody>
          <a:bodyPr wrap="square" lIns="0" tIns="0" rIns="0" bIns="0" rtlCol="0">
            <a:spAutoFit/>
          </a:bodyPr>
          <a:lstStyle/>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Asset inventory</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Vulnerability management</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Continuous threat monitoring</a:t>
            </a:r>
          </a:p>
        </p:txBody>
      </p:sp>
      <p:sp>
        <p:nvSpPr>
          <p:cNvPr id="131" name="TextBox 130">
            <a:extLst>
              <a:ext uri="{FF2B5EF4-FFF2-40B4-BE49-F238E27FC236}">
                <a16:creationId xmlns:a16="http://schemas.microsoft.com/office/drawing/2014/main" id="{AD1128EA-D243-4085-A6CE-34EC7F9B36C4}"/>
              </a:ext>
            </a:extLst>
          </p:cNvPr>
          <p:cNvSpPr txBox="1"/>
          <p:nvPr/>
        </p:nvSpPr>
        <p:spPr>
          <a:xfrm>
            <a:off x="9277273" y="5081996"/>
            <a:ext cx="2524588" cy="576406"/>
          </a:xfrm>
          <a:prstGeom prst="rect">
            <a:avLst/>
          </a:prstGeom>
          <a:noFill/>
        </p:spPr>
        <p:txBody>
          <a:bodyPr wrap="square" lIns="0" tIns="0" rIns="0" bIns="0" rtlCol="0">
            <a:spAutoFit/>
          </a:bodyPr>
          <a:lstStyle/>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Cloud Gateway</a:t>
            </a:r>
          </a:p>
          <a:p>
            <a:pPr marL="167867" indent="-167867" defTabSz="932563">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IoT Device Management</a:t>
            </a:r>
          </a:p>
          <a:p>
            <a:pPr marL="167867" indent="-167867" defTabSz="932563">
              <a:buFont typeface="Arial" panose="020B0604020202020204" pitchFamily="34" charset="0"/>
              <a:buChar char="•"/>
              <a:defRPr/>
            </a:pPr>
            <a:endParaRPr lang="en-US" sz="1224" dirty="0">
              <a:gradFill>
                <a:gsLst>
                  <a:gs pos="2917">
                    <a:srgbClr val="000000"/>
                  </a:gs>
                  <a:gs pos="30000">
                    <a:srgbClr val="000000"/>
                  </a:gs>
                </a:gsLst>
                <a:lin ang="5400000" scaled="0"/>
              </a:gradFill>
              <a:latin typeface="Segoe UI"/>
            </a:endParaRPr>
          </a:p>
        </p:txBody>
      </p:sp>
      <p:grpSp>
        <p:nvGrpSpPr>
          <p:cNvPr id="17" name="Group 16">
            <a:extLst>
              <a:ext uri="{FF2B5EF4-FFF2-40B4-BE49-F238E27FC236}">
                <a16:creationId xmlns:a16="http://schemas.microsoft.com/office/drawing/2014/main" id="{AF480CCB-4BAF-4AD5-935B-1B2C32439DD9}"/>
              </a:ext>
            </a:extLst>
          </p:cNvPr>
          <p:cNvGrpSpPr/>
          <p:nvPr/>
        </p:nvGrpSpPr>
        <p:grpSpPr>
          <a:xfrm>
            <a:off x="639272" y="2313697"/>
            <a:ext cx="1466460" cy="1546866"/>
            <a:chOff x="619192" y="2193681"/>
            <a:chExt cx="1437836" cy="1516673"/>
          </a:xfrm>
        </p:grpSpPr>
        <p:pic>
          <p:nvPicPr>
            <p:cNvPr id="143" name="Picture 142">
              <a:extLst>
                <a:ext uri="{FF2B5EF4-FFF2-40B4-BE49-F238E27FC236}">
                  <a16:creationId xmlns:a16="http://schemas.microsoft.com/office/drawing/2014/main" id="{20CA57B9-BC26-4818-923E-B47361E68A71}"/>
                </a:ext>
              </a:extLst>
            </p:cNvPr>
            <p:cNvPicPr>
              <a:picLocks noChangeAspect="1"/>
            </p:cNvPicPr>
            <p:nvPr/>
          </p:nvPicPr>
          <p:blipFill>
            <a:blip r:embed="rId9"/>
            <a:stretch>
              <a:fillRect/>
            </a:stretch>
          </p:blipFill>
          <p:spPr>
            <a:xfrm>
              <a:off x="619192" y="2193681"/>
              <a:ext cx="1437836" cy="1516673"/>
            </a:xfrm>
            <a:prstGeom prst="rect">
              <a:avLst/>
            </a:prstGeom>
          </p:spPr>
        </p:pic>
        <p:pic>
          <p:nvPicPr>
            <p:cNvPr id="136" name="Picture 135">
              <a:extLst>
                <a:ext uri="{FF2B5EF4-FFF2-40B4-BE49-F238E27FC236}">
                  <a16:creationId xmlns:a16="http://schemas.microsoft.com/office/drawing/2014/main" id="{09C3B965-49AD-49B1-9258-54F446769DFF}"/>
                </a:ext>
              </a:extLst>
            </p:cNvPr>
            <p:cNvPicPr>
              <a:picLocks noChangeAspect="1"/>
            </p:cNvPicPr>
            <p:nvPr/>
          </p:nvPicPr>
          <p:blipFill>
            <a:blip r:embed="rId10"/>
            <a:stretch>
              <a:fillRect/>
            </a:stretch>
          </p:blipFill>
          <p:spPr>
            <a:xfrm>
              <a:off x="664899" y="2935273"/>
              <a:ext cx="1308034" cy="222644"/>
            </a:xfrm>
            <a:prstGeom prst="rect">
              <a:avLst/>
            </a:prstGeom>
          </p:spPr>
        </p:pic>
        <p:pic>
          <p:nvPicPr>
            <p:cNvPr id="137" name="Picture 136">
              <a:extLst>
                <a:ext uri="{FF2B5EF4-FFF2-40B4-BE49-F238E27FC236}">
                  <a16:creationId xmlns:a16="http://schemas.microsoft.com/office/drawing/2014/main" id="{6C5DF231-49C7-4021-B615-5DE4409FCA0E}"/>
                </a:ext>
              </a:extLst>
            </p:cNvPr>
            <p:cNvPicPr>
              <a:picLocks noChangeAspect="1"/>
            </p:cNvPicPr>
            <p:nvPr/>
          </p:nvPicPr>
          <p:blipFill>
            <a:blip r:embed="rId11"/>
            <a:stretch>
              <a:fillRect/>
            </a:stretch>
          </p:blipFill>
          <p:spPr>
            <a:xfrm>
              <a:off x="811195" y="3179638"/>
              <a:ext cx="916309" cy="234812"/>
            </a:xfrm>
            <a:prstGeom prst="rect">
              <a:avLst/>
            </a:prstGeom>
          </p:spPr>
        </p:pic>
        <p:pic>
          <p:nvPicPr>
            <p:cNvPr id="138" name="Picture 137">
              <a:extLst>
                <a:ext uri="{FF2B5EF4-FFF2-40B4-BE49-F238E27FC236}">
                  <a16:creationId xmlns:a16="http://schemas.microsoft.com/office/drawing/2014/main" id="{A97FD146-3F15-4107-A485-E4961DABFD33}"/>
                </a:ext>
              </a:extLst>
            </p:cNvPr>
            <p:cNvPicPr>
              <a:picLocks noChangeAspect="1"/>
            </p:cNvPicPr>
            <p:nvPr/>
          </p:nvPicPr>
          <p:blipFill>
            <a:blip r:embed="rId12"/>
            <a:stretch>
              <a:fillRect/>
            </a:stretch>
          </p:blipFill>
          <p:spPr>
            <a:xfrm>
              <a:off x="679686" y="2545357"/>
              <a:ext cx="960470" cy="161282"/>
            </a:xfrm>
            <a:prstGeom prst="rect">
              <a:avLst/>
            </a:prstGeom>
          </p:spPr>
        </p:pic>
        <p:pic>
          <p:nvPicPr>
            <p:cNvPr id="139" name="Picture 138">
              <a:extLst>
                <a:ext uri="{FF2B5EF4-FFF2-40B4-BE49-F238E27FC236}">
                  <a16:creationId xmlns:a16="http://schemas.microsoft.com/office/drawing/2014/main" id="{6216D6A1-72F7-440D-A9A5-CC5A083AF81E}"/>
                </a:ext>
              </a:extLst>
            </p:cNvPr>
            <p:cNvPicPr>
              <a:picLocks noChangeAspect="1"/>
            </p:cNvPicPr>
            <p:nvPr/>
          </p:nvPicPr>
          <p:blipFill>
            <a:blip r:embed="rId13"/>
            <a:stretch>
              <a:fillRect/>
            </a:stretch>
          </p:blipFill>
          <p:spPr>
            <a:xfrm>
              <a:off x="1281286" y="2282493"/>
              <a:ext cx="750887" cy="216513"/>
            </a:xfrm>
            <a:prstGeom prst="rect">
              <a:avLst/>
            </a:prstGeom>
          </p:spPr>
        </p:pic>
        <p:pic>
          <p:nvPicPr>
            <p:cNvPr id="140" name="Picture 139">
              <a:extLst>
                <a:ext uri="{FF2B5EF4-FFF2-40B4-BE49-F238E27FC236}">
                  <a16:creationId xmlns:a16="http://schemas.microsoft.com/office/drawing/2014/main" id="{3BDB4E13-32FA-4DC9-810E-874398163B1C}"/>
                </a:ext>
              </a:extLst>
            </p:cNvPr>
            <p:cNvPicPr>
              <a:picLocks noChangeAspect="1"/>
            </p:cNvPicPr>
            <p:nvPr/>
          </p:nvPicPr>
          <p:blipFill>
            <a:blip r:embed="rId14"/>
            <a:stretch>
              <a:fillRect/>
            </a:stretch>
          </p:blipFill>
          <p:spPr>
            <a:xfrm>
              <a:off x="631106" y="3406739"/>
              <a:ext cx="1393829" cy="223238"/>
            </a:xfrm>
            <a:prstGeom prst="rect">
              <a:avLst/>
            </a:prstGeom>
          </p:spPr>
        </p:pic>
        <p:pic>
          <p:nvPicPr>
            <p:cNvPr id="141" name="Picture 140">
              <a:extLst>
                <a:ext uri="{FF2B5EF4-FFF2-40B4-BE49-F238E27FC236}">
                  <a16:creationId xmlns:a16="http://schemas.microsoft.com/office/drawing/2014/main" id="{66D60D72-5239-4CEB-9B0F-32525C205263}"/>
                </a:ext>
              </a:extLst>
            </p:cNvPr>
            <p:cNvPicPr>
              <a:picLocks noChangeAspect="1"/>
            </p:cNvPicPr>
            <p:nvPr/>
          </p:nvPicPr>
          <p:blipFill>
            <a:blip r:embed="rId15"/>
            <a:stretch>
              <a:fillRect/>
            </a:stretch>
          </p:blipFill>
          <p:spPr>
            <a:xfrm>
              <a:off x="634842" y="2325930"/>
              <a:ext cx="668942" cy="173804"/>
            </a:xfrm>
            <a:prstGeom prst="rect">
              <a:avLst/>
            </a:prstGeom>
          </p:spPr>
        </p:pic>
        <p:pic>
          <p:nvPicPr>
            <p:cNvPr id="142" name="Picture 141">
              <a:extLst>
                <a:ext uri="{FF2B5EF4-FFF2-40B4-BE49-F238E27FC236}">
                  <a16:creationId xmlns:a16="http://schemas.microsoft.com/office/drawing/2014/main" id="{EF5F268A-ADE6-4943-8FE9-05B41A60BEF4}"/>
                </a:ext>
              </a:extLst>
            </p:cNvPr>
            <p:cNvPicPr>
              <a:picLocks noChangeAspect="1"/>
            </p:cNvPicPr>
            <p:nvPr/>
          </p:nvPicPr>
          <p:blipFill>
            <a:blip r:embed="rId16"/>
            <a:stretch>
              <a:fillRect/>
            </a:stretch>
          </p:blipFill>
          <p:spPr>
            <a:xfrm>
              <a:off x="650061" y="2722311"/>
              <a:ext cx="1332090" cy="197290"/>
            </a:xfrm>
            <a:prstGeom prst="rect">
              <a:avLst/>
            </a:prstGeom>
          </p:spPr>
        </p:pic>
      </p:grpSp>
      <p:sp>
        <p:nvSpPr>
          <p:cNvPr id="68" name="TextBox 67">
            <a:extLst>
              <a:ext uri="{FF2B5EF4-FFF2-40B4-BE49-F238E27FC236}">
                <a16:creationId xmlns:a16="http://schemas.microsoft.com/office/drawing/2014/main" id="{7C0E7F06-6EAE-49FD-BFF5-755FB95B7C0E}"/>
              </a:ext>
            </a:extLst>
          </p:cNvPr>
          <p:cNvSpPr txBox="1"/>
          <p:nvPr/>
        </p:nvSpPr>
        <p:spPr>
          <a:xfrm>
            <a:off x="4213814" y="3264259"/>
            <a:ext cx="2474582" cy="1280858"/>
          </a:xfrm>
          <a:prstGeom prst="rect">
            <a:avLst/>
          </a:prstGeom>
          <a:noFill/>
        </p:spPr>
        <p:txBody>
          <a:bodyPr wrap="square" lIns="0" tIns="0" rIns="0" bIns="0" rtlCol="0">
            <a:spAutoFit/>
          </a:bodyPr>
          <a:lstStyle/>
          <a:p>
            <a:pPr algn="ctr" defTabSz="932563">
              <a:defRPr/>
            </a:pPr>
            <a:r>
              <a:rPr lang="en-US" sz="1632" dirty="0">
                <a:latin typeface="Segoe UI"/>
              </a:rPr>
              <a:t>Azure Defender for IoT</a:t>
            </a:r>
          </a:p>
          <a:p>
            <a:pPr algn="ctr" defTabSz="932563">
              <a:defRPr/>
            </a:pPr>
            <a:r>
              <a:rPr lang="en-US" sz="1632" dirty="0">
                <a:latin typeface="Segoe UI"/>
              </a:rPr>
              <a:t>Network Sensor </a:t>
            </a:r>
          </a:p>
          <a:p>
            <a:pPr defTabSz="932563">
              <a:defRPr/>
            </a:pPr>
            <a:endParaRPr lang="en-US" sz="1224" dirty="0">
              <a:gradFill>
                <a:gsLst>
                  <a:gs pos="2917">
                    <a:srgbClr val="000000"/>
                  </a:gs>
                  <a:gs pos="30000">
                    <a:srgbClr val="000000"/>
                  </a:gs>
                </a:gsLst>
                <a:lin ang="5400000" scaled="0"/>
              </a:gradFill>
              <a:latin typeface="Segoe UI"/>
            </a:endParaRPr>
          </a:p>
          <a:p>
            <a:pPr marL="261127" indent="-167867">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Asset inventory</a:t>
            </a:r>
          </a:p>
          <a:p>
            <a:pPr marL="261127" indent="-167867">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Vulnerability management</a:t>
            </a:r>
          </a:p>
          <a:p>
            <a:pPr marL="261127" indent="-167867">
              <a:buFont typeface="Arial" panose="020B0604020202020204" pitchFamily="34" charset="0"/>
              <a:buChar char="•"/>
              <a:defRPr/>
            </a:pPr>
            <a:r>
              <a:rPr lang="en-US" sz="1224" dirty="0">
                <a:gradFill>
                  <a:gsLst>
                    <a:gs pos="2917">
                      <a:srgbClr val="000000"/>
                    </a:gs>
                    <a:gs pos="30000">
                      <a:srgbClr val="000000"/>
                    </a:gs>
                  </a:gsLst>
                  <a:lin ang="5400000" scaled="0"/>
                </a:gradFill>
                <a:latin typeface="Segoe UI"/>
              </a:rPr>
              <a:t>Continuous threat monitoring</a:t>
            </a:r>
          </a:p>
        </p:txBody>
      </p:sp>
      <p:sp>
        <p:nvSpPr>
          <p:cNvPr id="6" name="Rectangle 5">
            <a:extLst>
              <a:ext uri="{FF2B5EF4-FFF2-40B4-BE49-F238E27FC236}">
                <a16:creationId xmlns:a16="http://schemas.microsoft.com/office/drawing/2014/main" id="{5250DDD6-48D0-4F12-8A9B-0F67771EE347}"/>
              </a:ext>
            </a:extLst>
          </p:cNvPr>
          <p:cNvSpPr/>
          <p:nvPr/>
        </p:nvSpPr>
        <p:spPr bwMode="auto">
          <a:xfrm>
            <a:off x="4188812" y="3182025"/>
            <a:ext cx="2588817" cy="1596581"/>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Connector: Elbow 14">
            <a:extLst>
              <a:ext uri="{FF2B5EF4-FFF2-40B4-BE49-F238E27FC236}">
                <a16:creationId xmlns:a16="http://schemas.microsoft.com/office/drawing/2014/main" id="{0254A764-5DB8-4299-856A-4CAD9E84F650}"/>
              </a:ext>
            </a:extLst>
          </p:cNvPr>
          <p:cNvCxnSpPr>
            <a:endCxn id="85" idx="2"/>
          </p:cNvCxnSpPr>
          <p:nvPr/>
        </p:nvCxnSpPr>
        <p:spPr>
          <a:xfrm rot="10800000">
            <a:off x="3312314" y="5258617"/>
            <a:ext cx="925831" cy="692050"/>
          </a:xfrm>
          <a:prstGeom prst="bentConnector2">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273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nodeType="withEffect">
                                  <p:stCondLst>
                                    <p:cond delay="0"/>
                                  </p:stCondLst>
                                  <p:childTnLst>
                                    <p:set>
                                      <p:cBhvr>
                                        <p:cTn id="29" dur="1" fill="hold">
                                          <p:stCondLst>
                                            <p:cond delay="0"/>
                                          </p:stCondLst>
                                        </p:cTn>
                                        <p:tgtEl>
                                          <p:spTgt spid="128"/>
                                        </p:tgtEl>
                                        <p:attrNameLst>
                                          <p:attrName>style.visibility</p:attrName>
                                        </p:attrNameLst>
                                      </p:cBhvr>
                                      <p:to>
                                        <p:strVal val="visible"/>
                                      </p:to>
                                    </p:set>
                                    <p:animEffect transition="in" filter="fade">
                                      <p:cBhvr>
                                        <p:cTn id="30" dur="500"/>
                                        <p:tgtEl>
                                          <p:spTgt spid="1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500"/>
                                        <p:tgtEl>
                                          <p:spTgt spid="8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fade">
                                      <p:cBhvr>
                                        <p:cTn id="36" dur="500"/>
                                        <p:tgtEl>
                                          <p:spTgt spid="1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fade">
                                      <p:cBhvr>
                                        <p:cTn id="41" dur="500"/>
                                        <p:tgtEl>
                                          <p:spTgt spid="98"/>
                                        </p:tgtEl>
                                      </p:cBhvr>
                                    </p:animEffect>
                                  </p:childTnLst>
                                </p:cTn>
                              </p:par>
                              <p:par>
                                <p:cTn id="42" presetID="10" presetClass="entr" presetSubtype="0"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500"/>
                                        <p:tgtEl>
                                          <p:spTgt spid="7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104"/>
                                        </p:tgtEl>
                                        <p:attrNameLst>
                                          <p:attrName>style.visibility</p:attrName>
                                        </p:attrNameLst>
                                      </p:cBhvr>
                                      <p:to>
                                        <p:strVal val="visible"/>
                                      </p:to>
                                    </p:set>
                                    <p:animEffect transition="in" filter="fade">
                                      <p:cBhvr>
                                        <p:cTn id="67" dur="500"/>
                                        <p:tgtEl>
                                          <p:spTgt spid="104"/>
                                        </p:tgtEl>
                                      </p:cBhvr>
                                    </p:animEffect>
                                  </p:childTnLst>
                                </p:cTn>
                              </p:par>
                              <p:par>
                                <p:cTn id="68" presetID="10" presetClass="entr" presetSubtype="0" fill="hold"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nodeType="withEffect">
                                  <p:stCondLst>
                                    <p:cond delay="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animBg="1"/>
      <p:bldP spid="98" grpId="0"/>
      <p:bldP spid="76" grpId="0"/>
      <p:bldP spid="82" grpId="0"/>
      <p:bldP spid="84" grpId="0"/>
      <p:bldP spid="88" grpId="0" animBg="1"/>
      <p:bldP spid="83" grpId="0"/>
      <p:bldP spid="97" grpId="0" animBg="1"/>
      <p:bldP spid="130" grpId="0"/>
      <p:bldP spid="1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186AC-F65E-442C-9304-68E280848F34}"/>
              </a:ext>
            </a:extLst>
          </p:cNvPr>
          <p:cNvSpPr>
            <a:spLocks noGrp="1"/>
          </p:cNvSpPr>
          <p:nvPr>
            <p:ph type="title"/>
          </p:nvPr>
        </p:nvSpPr>
        <p:spPr>
          <a:xfrm>
            <a:off x="600854" y="323556"/>
            <a:ext cx="11362545" cy="537503"/>
          </a:xfrm>
        </p:spPr>
        <p:txBody>
          <a:bodyPr/>
          <a:lstStyle/>
          <a:p>
            <a:r>
              <a:rPr lang="en-US" sz="3264" dirty="0"/>
              <a:t>AD-IoT &amp; Sentinel - Best Solution for Enabling IoT/OT SOC</a:t>
            </a:r>
            <a:endParaRPr lang="en-IL" sz="3264" dirty="0"/>
          </a:p>
        </p:txBody>
      </p:sp>
      <p:graphicFrame>
        <p:nvGraphicFramePr>
          <p:cNvPr id="2" name="Content Placeholder 1">
            <a:extLst>
              <a:ext uri="{FF2B5EF4-FFF2-40B4-BE49-F238E27FC236}">
                <a16:creationId xmlns:a16="http://schemas.microsoft.com/office/drawing/2014/main" id="{08B051A7-5456-F948-AFA3-466FC1B84FD8}"/>
              </a:ext>
            </a:extLst>
          </p:cNvPr>
          <p:cNvGraphicFramePr>
            <a:graphicFrameLocks noGrp="1"/>
          </p:cNvGraphicFramePr>
          <p:nvPr>
            <p:ph sz="quarter" idx="10"/>
            <p:extLst>
              <p:ext uri="{D42A27DB-BD31-4B8C-83A1-F6EECF244321}">
                <p14:modId xmlns:p14="http://schemas.microsoft.com/office/powerpoint/2010/main" val="3075384409"/>
              </p:ext>
            </p:extLst>
          </p:nvPr>
        </p:nvGraphicFramePr>
        <p:xfrm>
          <a:off x="257800" y="960028"/>
          <a:ext cx="11920874" cy="5934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56522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0B2D09-B431-413A-BBD5-6E4BC01B34CE}"/>
              </a:ext>
            </a:extLst>
          </p:cNvPr>
          <p:cNvSpPr>
            <a:spLocks noGrp="1"/>
          </p:cNvSpPr>
          <p:nvPr>
            <p:ph type="title"/>
          </p:nvPr>
        </p:nvSpPr>
        <p:spPr>
          <a:xfrm>
            <a:off x="668332" y="448709"/>
            <a:ext cx="10724938" cy="565027"/>
          </a:xfrm>
        </p:spPr>
        <p:txBody>
          <a:bodyPr/>
          <a:lstStyle/>
          <a:p>
            <a:r>
              <a:rPr lang="en-US" dirty="0">
                <a:solidFill>
                  <a:schemeClr val="tx2"/>
                </a:solidFill>
              </a:rPr>
              <a:t>3</a:t>
            </a:r>
            <a:r>
              <a:rPr lang="en-US" baseline="30000" dirty="0">
                <a:solidFill>
                  <a:schemeClr val="tx2"/>
                </a:solidFill>
              </a:rPr>
              <a:t>rd</a:t>
            </a:r>
            <a:r>
              <a:rPr lang="en-US" dirty="0">
                <a:solidFill>
                  <a:schemeClr val="tx2"/>
                </a:solidFill>
              </a:rPr>
              <a:t> Party Integration</a:t>
            </a:r>
            <a:endParaRPr lang="en-US" dirty="0"/>
          </a:p>
        </p:txBody>
      </p:sp>
      <p:sp>
        <p:nvSpPr>
          <p:cNvPr id="9" name="Content Placeholder 8">
            <a:extLst>
              <a:ext uri="{FF2B5EF4-FFF2-40B4-BE49-F238E27FC236}">
                <a16:creationId xmlns:a16="http://schemas.microsoft.com/office/drawing/2014/main" id="{9B20F554-F2C5-4742-B6F6-52C6A61F094A}"/>
              </a:ext>
            </a:extLst>
          </p:cNvPr>
          <p:cNvSpPr>
            <a:spLocks noGrp="1"/>
          </p:cNvSpPr>
          <p:nvPr>
            <p:ph idx="1"/>
          </p:nvPr>
        </p:nvSpPr>
        <p:spPr>
          <a:xfrm>
            <a:off x="668332" y="1127675"/>
            <a:ext cx="11767260" cy="5693866"/>
          </a:xfrm>
        </p:spPr>
        <p:txBody>
          <a:bodyPr/>
          <a:lstStyle/>
          <a:p>
            <a:r>
              <a:rPr lang="en-US" dirty="0"/>
              <a:t>Syslog Messages</a:t>
            </a:r>
          </a:p>
          <a:p>
            <a:pPr marL="342900" lvl="2" indent="-342900">
              <a:buFont typeface="Wingdings" panose="05000000000000000000" pitchFamily="2" charset="2"/>
              <a:buChar char="Ø"/>
            </a:pPr>
            <a:r>
              <a:rPr lang="en-US" dirty="0">
                <a:solidFill>
                  <a:schemeClr val="tx1"/>
                </a:solidFill>
              </a:rPr>
              <a:t>CEF / LEEF</a:t>
            </a:r>
          </a:p>
          <a:p>
            <a:pPr marL="342900" lvl="2" indent="-342900">
              <a:buFont typeface="Wingdings" panose="05000000000000000000" pitchFamily="2" charset="2"/>
              <a:buChar char="Ø"/>
            </a:pPr>
            <a:r>
              <a:rPr lang="en-US" dirty="0">
                <a:solidFill>
                  <a:schemeClr val="tx1"/>
                </a:solidFill>
              </a:rPr>
              <a:t>TLS Encryption</a:t>
            </a:r>
          </a:p>
          <a:p>
            <a:pPr marL="342900" indent="-342900">
              <a:buFont typeface="Arial" panose="020B0604020202020204" pitchFamily="34" charset="0"/>
              <a:buChar char="•"/>
            </a:pPr>
            <a:endParaRPr lang="en-US" dirty="0"/>
          </a:p>
          <a:p>
            <a:r>
              <a:rPr lang="en-US" dirty="0"/>
              <a:t>Emails</a:t>
            </a:r>
          </a:p>
          <a:p>
            <a:pPr marL="342900" lvl="1" indent="-342900">
              <a:buFont typeface="Arial" panose="020B0604020202020204" pitchFamily="34" charset="0"/>
              <a:buChar char="•"/>
            </a:pPr>
            <a:endParaRPr lang="en-US" dirty="0"/>
          </a:p>
          <a:p>
            <a:r>
              <a:rPr lang="en-US" dirty="0"/>
              <a:t>REST API – Bi-Directional</a:t>
            </a:r>
          </a:p>
          <a:p>
            <a:pPr marL="342900" indent="-342900">
              <a:buFont typeface="Arial" panose="020B0604020202020204" pitchFamily="34" charset="0"/>
              <a:buChar char="•"/>
            </a:pPr>
            <a:endParaRPr lang="en-US" dirty="0"/>
          </a:p>
          <a:p>
            <a:r>
              <a:rPr lang="en-US" dirty="0"/>
              <a:t>Webhook</a:t>
            </a:r>
          </a:p>
          <a:p>
            <a:endParaRPr lang="en-US" dirty="0"/>
          </a:p>
          <a:p>
            <a:r>
              <a:rPr lang="en-US" dirty="0"/>
              <a:t>Native Alert management integrations</a:t>
            </a:r>
          </a:p>
          <a:p>
            <a:pPr marL="342900" lvl="2" indent="-342900">
              <a:buFont typeface="Wingdings" panose="05000000000000000000" pitchFamily="2" charset="2"/>
              <a:buChar char="Ø"/>
            </a:pPr>
            <a:r>
              <a:rPr lang="en-US" dirty="0">
                <a:solidFill>
                  <a:schemeClr val="tx1"/>
                </a:solidFill>
              </a:rPr>
              <a:t>SIEM/SOAR: </a:t>
            </a:r>
            <a:r>
              <a:rPr lang="en-US" dirty="0">
                <a:solidFill>
                  <a:srgbClr val="0078D4"/>
                </a:solidFill>
              </a:rPr>
              <a:t>Sentinel, </a:t>
            </a:r>
            <a:r>
              <a:rPr lang="en-US" dirty="0" err="1">
                <a:solidFill>
                  <a:srgbClr val="0078D4"/>
                </a:solidFill>
              </a:rPr>
              <a:t>QRadar</a:t>
            </a:r>
            <a:r>
              <a:rPr lang="en-US" dirty="0">
                <a:solidFill>
                  <a:srgbClr val="0078D4"/>
                </a:solidFill>
              </a:rPr>
              <a:t>, Splunk, ArcSight, LogRhythm, RSA </a:t>
            </a:r>
            <a:r>
              <a:rPr lang="en-US" dirty="0" err="1">
                <a:solidFill>
                  <a:srgbClr val="0078D4"/>
                </a:solidFill>
              </a:rPr>
              <a:t>Netwitness</a:t>
            </a:r>
            <a:r>
              <a:rPr lang="en-US" dirty="0">
                <a:solidFill>
                  <a:srgbClr val="0078D4"/>
                </a:solidFill>
              </a:rPr>
              <a:t>, </a:t>
            </a:r>
            <a:r>
              <a:rPr lang="en-US" dirty="0" err="1">
                <a:solidFill>
                  <a:srgbClr val="0078D4"/>
                </a:solidFill>
              </a:rPr>
              <a:t>SIEMplify</a:t>
            </a:r>
            <a:r>
              <a:rPr lang="en-US" dirty="0">
                <a:solidFill>
                  <a:srgbClr val="0078D4"/>
                </a:solidFill>
              </a:rPr>
              <a:t>, </a:t>
            </a:r>
            <a:r>
              <a:rPr lang="en-US" dirty="0" err="1">
                <a:solidFill>
                  <a:srgbClr val="0078D4"/>
                </a:solidFill>
              </a:rPr>
              <a:t>FortiSIEM</a:t>
            </a:r>
            <a:endParaRPr lang="en-US" dirty="0">
              <a:solidFill>
                <a:srgbClr val="0078D4"/>
              </a:solidFill>
            </a:endParaRPr>
          </a:p>
          <a:p>
            <a:pPr marL="342900" lvl="2" indent="-342900">
              <a:buFont typeface="Wingdings" panose="05000000000000000000" pitchFamily="2" charset="2"/>
              <a:buChar char="Ø"/>
            </a:pPr>
            <a:r>
              <a:rPr lang="en-US" dirty="0">
                <a:solidFill>
                  <a:schemeClr val="tx1"/>
                </a:solidFill>
              </a:rPr>
              <a:t>Security orchestration and ticketing systems: </a:t>
            </a:r>
            <a:r>
              <a:rPr lang="en-US" dirty="0">
                <a:solidFill>
                  <a:srgbClr val="0078D4"/>
                </a:solidFill>
              </a:rPr>
              <a:t>ServiceNow</a:t>
            </a:r>
          </a:p>
          <a:p>
            <a:pPr marL="342900" lvl="2" indent="-342900">
              <a:buFont typeface="Wingdings" panose="05000000000000000000" pitchFamily="2" charset="2"/>
              <a:buChar char="Ø"/>
            </a:pPr>
            <a:r>
              <a:rPr lang="en-US" dirty="0">
                <a:solidFill>
                  <a:schemeClr val="tx1"/>
                </a:solidFill>
              </a:rPr>
              <a:t>Secure remote access solutions: </a:t>
            </a:r>
            <a:r>
              <a:rPr lang="en-US" dirty="0">
                <a:solidFill>
                  <a:srgbClr val="0078D4"/>
                </a:solidFill>
              </a:rPr>
              <a:t>CyberArk Privileged Session Manager (PSM)</a:t>
            </a:r>
          </a:p>
          <a:p>
            <a:pPr marL="342900" lvl="2" indent="-342900">
              <a:buFont typeface="Wingdings" panose="05000000000000000000" pitchFamily="2" charset="2"/>
              <a:buChar char="Ø"/>
            </a:pPr>
            <a:r>
              <a:rPr lang="en-US" dirty="0">
                <a:solidFill>
                  <a:schemeClr val="tx1"/>
                </a:solidFill>
              </a:rPr>
              <a:t>Secure network access control (NAC): </a:t>
            </a:r>
            <a:r>
              <a:rPr lang="en-US" dirty="0">
                <a:solidFill>
                  <a:srgbClr val="0078D4"/>
                </a:solidFill>
              </a:rPr>
              <a:t>Aruba ClearPass, Cisco ISE </a:t>
            </a:r>
          </a:p>
          <a:p>
            <a:pPr marL="342900" lvl="2" indent="-342900">
              <a:buFont typeface="Wingdings" panose="05000000000000000000" pitchFamily="2" charset="2"/>
              <a:buChar char="Ø"/>
            </a:pPr>
            <a:r>
              <a:rPr lang="en-US" dirty="0">
                <a:solidFill>
                  <a:schemeClr val="tx1"/>
                </a:solidFill>
              </a:rPr>
              <a:t>Firewalls: </a:t>
            </a:r>
            <a:r>
              <a:rPr lang="en-US" dirty="0">
                <a:solidFill>
                  <a:srgbClr val="0078D4"/>
                </a:solidFill>
              </a:rPr>
              <a:t>Fortinet, Palo Alto, </a:t>
            </a:r>
            <a:r>
              <a:rPr lang="en-US" dirty="0" err="1">
                <a:solidFill>
                  <a:srgbClr val="0078D4"/>
                </a:solidFill>
              </a:rPr>
              <a:t>etc</a:t>
            </a:r>
            <a:endParaRPr lang="en-US" dirty="0">
              <a:solidFill>
                <a:srgbClr val="0078D4"/>
              </a:solidFill>
            </a:endParaRPr>
          </a:p>
          <a:p>
            <a:br>
              <a:rPr lang="en-US" dirty="0"/>
            </a:br>
            <a:r>
              <a:rPr lang="en-US" sz="1400" spc="0" dirty="0">
                <a:solidFill>
                  <a:schemeClr val="tx1"/>
                </a:solidFill>
              </a:rPr>
              <a:t>* Additional integrations can be applicable via Sentinel</a:t>
            </a:r>
          </a:p>
        </p:txBody>
      </p:sp>
      <p:grpSp>
        <p:nvGrpSpPr>
          <p:cNvPr id="7" name="Group 6">
            <a:extLst>
              <a:ext uri="{FF2B5EF4-FFF2-40B4-BE49-F238E27FC236}">
                <a16:creationId xmlns:a16="http://schemas.microsoft.com/office/drawing/2014/main" id="{D9470D6B-E513-4913-B847-2A188E9A3DA3}"/>
              </a:ext>
              <a:ext uri="{C183D7F6-B498-43B3-948B-1728B52AA6E4}">
                <adec:decorative xmlns:adec="http://schemas.microsoft.com/office/drawing/2017/decorative" val="1"/>
              </a:ext>
            </a:extLst>
          </p:cNvPr>
          <p:cNvGrpSpPr/>
          <p:nvPr/>
        </p:nvGrpSpPr>
        <p:grpSpPr>
          <a:xfrm>
            <a:off x="7546358" y="172984"/>
            <a:ext cx="3731241" cy="3733499"/>
            <a:chOff x="1656256" y="2305909"/>
            <a:chExt cx="3165080" cy="3166995"/>
          </a:xfrm>
        </p:grpSpPr>
        <p:sp>
          <p:nvSpPr>
            <p:cNvPr id="13" name="Freeform 15">
              <a:extLst>
                <a:ext uri="{FF2B5EF4-FFF2-40B4-BE49-F238E27FC236}">
                  <a16:creationId xmlns:a16="http://schemas.microsoft.com/office/drawing/2014/main" id="{1B715781-46AE-46A6-87CF-B7C6A36AC6B1}"/>
                </a:ext>
              </a:extLst>
            </p:cNvPr>
            <p:cNvSpPr>
              <a:spLocks/>
            </p:cNvSpPr>
            <p:nvPr/>
          </p:nvSpPr>
          <p:spPr bwMode="auto">
            <a:xfrm>
              <a:off x="3337586" y="5432022"/>
              <a:ext cx="60939" cy="8102"/>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89642" numCol="1" anchor="ctr"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2917">
                      <a:srgbClr val="282828"/>
                    </a:gs>
                    <a:gs pos="100000">
                      <a:srgbClr val="282828"/>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4FD3B162-7712-4135-B1D2-857E1BD2820C}"/>
                </a:ext>
              </a:extLst>
            </p:cNvPr>
            <p:cNvSpPr/>
            <p:nvPr/>
          </p:nvSpPr>
          <p:spPr bwMode="auto">
            <a:xfrm>
              <a:off x="2035021" y="2667354"/>
              <a:ext cx="2511550" cy="2463992"/>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44068D44-12D3-4C05-9645-39347449A606}"/>
                </a:ext>
              </a:extLst>
            </p:cNvPr>
            <p:cNvSpPr/>
            <p:nvPr/>
          </p:nvSpPr>
          <p:spPr bwMode="auto">
            <a:xfrm>
              <a:off x="2917850" y="2305909"/>
              <a:ext cx="739201" cy="739201"/>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872D914-FADD-4AA8-A003-43DF1881958A}"/>
                </a:ext>
              </a:extLst>
            </p:cNvPr>
            <p:cNvSpPr/>
            <p:nvPr/>
          </p:nvSpPr>
          <p:spPr bwMode="auto">
            <a:xfrm>
              <a:off x="2917850" y="4733703"/>
              <a:ext cx="739201" cy="739201"/>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392212D5-3B6E-41A6-BE36-3B34ECC49819}"/>
                </a:ext>
              </a:extLst>
            </p:cNvPr>
            <p:cNvSpPr/>
            <p:nvPr/>
          </p:nvSpPr>
          <p:spPr bwMode="auto">
            <a:xfrm>
              <a:off x="1656256" y="3529750"/>
              <a:ext cx="739201" cy="739201"/>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1D1F4ACE-9584-448D-9494-A43C0952BF46}"/>
                </a:ext>
              </a:extLst>
            </p:cNvPr>
            <p:cNvSpPr/>
            <p:nvPr/>
          </p:nvSpPr>
          <p:spPr bwMode="auto">
            <a:xfrm>
              <a:off x="4082135" y="3529750"/>
              <a:ext cx="739201" cy="739201"/>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grpSp>
          <p:nvGrpSpPr>
            <p:cNvPr id="21" name="Group 4">
              <a:extLst>
                <a:ext uri="{FF2B5EF4-FFF2-40B4-BE49-F238E27FC236}">
                  <a16:creationId xmlns:a16="http://schemas.microsoft.com/office/drawing/2014/main" id="{9EDEC0FB-9411-4775-B8E8-93A75D406604}"/>
                </a:ext>
              </a:extLst>
            </p:cNvPr>
            <p:cNvGrpSpPr>
              <a:grpSpLocks noChangeAspect="1"/>
            </p:cNvGrpSpPr>
            <p:nvPr/>
          </p:nvGrpSpPr>
          <p:grpSpPr bwMode="auto">
            <a:xfrm>
              <a:off x="3114480" y="4930333"/>
              <a:ext cx="345941" cy="345941"/>
              <a:chOff x="5004" y="797"/>
              <a:chExt cx="256" cy="256"/>
            </a:xfrm>
          </p:grpSpPr>
          <p:sp>
            <p:nvSpPr>
              <p:cNvPr id="25" name="AutoShape 3">
                <a:extLst>
                  <a:ext uri="{FF2B5EF4-FFF2-40B4-BE49-F238E27FC236}">
                    <a16:creationId xmlns:a16="http://schemas.microsoft.com/office/drawing/2014/main" id="{EED21CD4-AE8C-4EBA-B132-265AFEFB08BD}"/>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 name="Freeform 5">
                <a:extLst>
                  <a:ext uri="{FF2B5EF4-FFF2-40B4-BE49-F238E27FC236}">
                    <a16:creationId xmlns:a16="http://schemas.microsoft.com/office/drawing/2014/main" id="{B1C4E09D-360A-469D-9592-5A52F8D2469D}"/>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32F83DFE-6632-4063-817A-991EE48C7043}"/>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E362D04A-C3C7-451B-A1D1-4F1FCDBE0189}"/>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pic>
          <p:nvPicPr>
            <p:cNvPr id="22" name="Picture 21">
              <a:extLst>
                <a:ext uri="{FF2B5EF4-FFF2-40B4-BE49-F238E27FC236}">
                  <a16:creationId xmlns:a16="http://schemas.microsoft.com/office/drawing/2014/main" id="{CDEC2E81-FA13-4A9F-9EB0-7740B797ABC3}"/>
                </a:ext>
              </a:extLst>
            </p:cNvPr>
            <p:cNvPicPr>
              <a:picLocks noChangeAspect="1"/>
            </p:cNvPicPr>
            <p:nvPr/>
          </p:nvPicPr>
          <p:blipFill>
            <a:blip r:embed="rId3"/>
            <a:stretch>
              <a:fillRect/>
            </a:stretch>
          </p:blipFill>
          <p:spPr>
            <a:xfrm>
              <a:off x="4263586" y="3711201"/>
              <a:ext cx="376301" cy="376301"/>
            </a:xfrm>
            <a:prstGeom prst="rect">
              <a:avLst/>
            </a:prstGeom>
          </p:spPr>
        </p:pic>
        <p:pic>
          <p:nvPicPr>
            <p:cNvPr id="23" name="Picture 22">
              <a:extLst>
                <a:ext uri="{FF2B5EF4-FFF2-40B4-BE49-F238E27FC236}">
                  <a16:creationId xmlns:a16="http://schemas.microsoft.com/office/drawing/2014/main" id="{042292CB-3537-42C0-8DF0-0847206B6B9E}"/>
                </a:ext>
              </a:extLst>
            </p:cNvPr>
            <p:cNvPicPr>
              <a:picLocks noChangeAspect="1"/>
            </p:cNvPicPr>
            <p:nvPr/>
          </p:nvPicPr>
          <p:blipFill>
            <a:blip r:embed="rId4"/>
            <a:stretch>
              <a:fillRect/>
            </a:stretch>
          </p:blipFill>
          <p:spPr>
            <a:xfrm>
              <a:off x="1875899" y="3749394"/>
              <a:ext cx="299915" cy="299915"/>
            </a:xfrm>
            <a:prstGeom prst="rect">
              <a:avLst/>
            </a:prstGeom>
          </p:spPr>
        </p:pic>
        <p:pic>
          <p:nvPicPr>
            <p:cNvPr id="24" name="Picture 23">
              <a:extLst>
                <a:ext uri="{FF2B5EF4-FFF2-40B4-BE49-F238E27FC236}">
                  <a16:creationId xmlns:a16="http://schemas.microsoft.com/office/drawing/2014/main" id="{616C6A4F-0874-4DC6-9AF8-C19939855B8D}"/>
                </a:ext>
              </a:extLst>
            </p:cNvPr>
            <p:cNvPicPr>
              <a:picLocks noChangeAspect="1"/>
            </p:cNvPicPr>
            <p:nvPr/>
          </p:nvPicPr>
          <p:blipFill>
            <a:blip r:embed="rId5"/>
            <a:stretch>
              <a:fillRect/>
            </a:stretch>
          </p:blipFill>
          <p:spPr>
            <a:xfrm>
              <a:off x="3088245" y="2476304"/>
              <a:ext cx="398411" cy="398411"/>
            </a:xfrm>
            <a:prstGeom prst="rect">
              <a:avLst/>
            </a:prstGeom>
          </p:spPr>
        </p:pic>
      </p:grpSp>
      <p:pic>
        <p:nvPicPr>
          <p:cNvPr id="5" name="Picture 4">
            <a:extLst>
              <a:ext uri="{FF2B5EF4-FFF2-40B4-BE49-F238E27FC236}">
                <a16:creationId xmlns:a16="http://schemas.microsoft.com/office/drawing/2014/main" id="{6FA91EC5-436D-4BB7-99BF-6E902D73250E}"/>
              </a:ext>
            </a:extLst>
          </p:cNvPr>
          <p:cNvPicPr>
            <a:picLocks noChangeAspect="1"/>
          </p:cNvPicPr>
          <p:nvPr/>
        </p:nvPicPr>
        <p:blipFill>
          <a:blip r:embed="rId6"/>
          <a:stretch>
            <a:fillRect/>
          </a:stretch>
        </p:blipFill>
        <p:spPr>
          <a:xfrm>
            <a:off x="8669888" y="1267766"/>
            <a:ext cx="1629330" cy="1567378"/>
          </a:xfrm>
          <a:prstGeom prst="rect">
            <a:avLst/>
          </a:prstGeom>
        </p:spPr>
      </p:pic>
    </p:spTree>
    <p:extLst>
      <p:ext uri="{BB962C8B-B14F-4D97-AF65-F5344CB8AC3E}">
        <p14:creationId xmlns:p14="http://schemas.microsoft.com/office/powerpoint/2010/main" val="1746905734"/>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4FE6E12-5655-4E20-8A77-3EFF27978E5C}" vid="{064F3C6F-66A8-4A58-ABF3-AAC96A108278}"/>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4FE6E12-5655-4E20-8A77-3EFF27978E5C}" vid="{EAABAEE6-29F2-4036-AC7F-9901D07E0E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EB639DA117FB41895E947736B9D0A2" ma:contentTypeVersion="4" ma:contentTypeDescription="Create a new document." ma:contentTypeScope="" ma:versionID="13871da25d4e6fe56379865269306d5e">
  <xsd:schema xmlns:xsd="http://www.w3.org/2001/XMLSchema" xmlns:xs="http://www.w3.org/2001/XMLSchema" xmlns:p="http://schemas.microsoft.com/office/2006/metadata/properties" xmlns:ns2="c0fd9ed6-fa14-4620-9b8b-61a0f1161c87" xmlns:ns3="784c087c-885f-4780-94d1-e5682af15a91" targetNamespace="http://schemas.microsoft.com/office/2006/metadata/properties" ma:root="true" ma:fieldsID="f3c484cb1c6f6489588d7ef34399acef" ns2:_="" ns3:_="">
    <xsd:import namespace="c0fd9ed6-fa14-4620-9b8b-61a0f1161c87"/>
    <xsd:import namespace="784c087c-885f-4780-94d1-e5682af15a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d9ed6-fa14-4620-9b8b-61a0f1161c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84c087c-885f-4780-94d1-e5682af15a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E3691DB-174E-4515-9749-2303B943AA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d9ed6-fa14-4620-9b8b-61a0f1161c87"/>
    <ds:schemaRef ds:uri="784c087c-885f-4780-94d1-e5682af15a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 ds:uri="e6fad286-2139-402c-bc31-e7e0efd8c5a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2281</TotalTime>
  <Words>2225</Words>
  <Application>Microsoft Office PowerPoint</Application>
  <PresentationFormat>Custom</PresentationFormat>
  <Paragraphs>343</Paragraphs>
  <Slides>21</Slides>
  <Notes>14</Notes>
  <HiddenSlides>0</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Azure 1</vt:lpstr>
      <vt:lpstr>Azure 2</vt:lpstr>
      <vt:lpstr>Defender for IoT SOC Solution and Integrations</vt:lpstr>
      <vt:lpstr>Agenda (audience internal + vendors under NDA</vt:lpstr>
      <vt:lpstr>Today’s Questions that we going to answer</vt:lpstr>
      <vt:lpstr>SOC Incident Management - Basics</vt:lpstr>
      <vt:lpstr>Traditional SOC vs IT/OT Unified SOC – Top Challenges </vt:lpstr>
      <vt:lpstr>How does AD-IoT address  Data Availability challenge</vt:lpstr>
      <vt:lpstr>Unified, End-to-End Protection For Greenfield &amp; Brownfield Environments</vt:lpstr>
      <vt:lpstr>AD-IoT &amp; Sentinel - Best Solution for Enabling IoT/OT SOC</vt:lpstr>
      <vt:lpstr>3rd Party Integration</vt:lpstr>
      <vt:lpstr>3rd Party SIEM Integration</vt:lpstr>
      <vt:lpstr>How does AD-IoT address  Knowledge and Skills challenge</vt:lpstr>
      <vt:lpstr>SOC Enablement for IoT/OT</vt:lpstr>
      <vt:lpstr>SOC Enablement for IoT/OT – Use Case Example </vt:lpstr>
      <vt:lpstr>Azure Sentinel Unified IT/IoT/OT visibility with industry’s first cloud-native SIEM/SOAR</vt:lpstr>
      <vt:lpstr>How does AD-IoT address Incident Response challenge</vt:lpstr>
      <vt:lpstr>Streamline Detection &amp; Prevention</vt:lpstr>
      <vt:lpstr>Streamline Detection &amp; Prevention - Palo Alto Example</vt:lpstr>
      <vt:lpstr>ServiceNow – ITSM / CMDB</vt:lpstr>
      <vt:lpstr>SOC: Conficker Infection using Malicious USB - From IT to OT</vt:lpstr>
      <vt:lpstr>Thank you</vt:lpstr>
      <vt:lpstr>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Defender for IoT SOC Solution and Integrations</dc:title>
  <dc:creator>Yossi Tarnopolsky</dc:creator>
  <cp:lastModifiedBy>Yossi Tarnopolsky</cp:lastModifiedBy>
  <cp:revision>54</cp:revision>
  <dcterms:created xsi:type="dcterms:W3CDTF">2020-11-29T14:19:51Z</dcterms:created>
  <dcterms:modified xsi:type="dcterms:W3CDTF">2021-07-01T20:53:01Z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2021-07-01T18:43:49Z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8ca76e93-a406-44a0-924e-3a58b3454711</vt:lpwstr>
  </property>
  <property fmtid="{D5CDD505-2E9C-101B-9397-08002B2CF9AE}" pid="8" name="MSIP_Label_f42aa342-8706-4288-bd11-ebb85995028c_ContentBits">
    <vt:lpwstr>0</vt:lpwstr>
  </property>
</Properties>
</file>